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626" r:id="rId38"/>
    <p:sldMasterId id="2147484627" r:id="rId40"/>
    <p:sldMasterId id="2147484628" r:id="rId42"/>
  </p:sldMasterIdLst>
  <p:notesMasterIdLst>
    <p:notesMasterId r:id="rId44"/>
  </p:notesMasterIdLst>
  <p:sldIdLst>
    <p:sldId id="308" r:id="rId46"/>
    <p:sldId id="307" r:id="rId47"/>
    <p:sldId id="292" r:id="rId48"/>
    <p:sldId id="309" r:id="rId49"/>
    <p:sldId id="287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272" r:id="rId62"/>
    <p:sldId id="305" r:id="rId63"/>
    <p:sldId id="306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9980" autoAdjust="0"/>
    <p:restoredTop sz="94783" autoAdjust="0"/>
  </p:normalViewPr>
  <p:slideViewPr>
    <p:cSldViewPr snapToGrid="0" snapToObjects="1">
      <p:cViewPr varScale="1">
        <p:scale>
          <a:sx n="113" d="100"/>
          <a:sy n="113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8" Type="http://schemas.openxmlformats.org/officeDocument/2006/relationships/slideMaster" Target="slideMasters/slideMaster1.xml"></Relationship><Relationship Id="rId39" Type="http://schemas.openxmlformats.org/officeDocument/2006/relationships/theme" Target="theme/theme1.xml"></Relationship><Relationship Id="rId40" Type="http://schemas.openxmlformats.org/officeDocument/2006/relationships/slideMaster" Target="slideMasters/slideMaster2.xml"></Relationship><Relationship Id="rId42" Type="http://schemas.openxmlformats.org/officeDocument/2006/relationships/slideMaster" Target="slideMasters/slideMaster3.xml"></Relationship><Relationship Id="rId44" Type="http://schemas.openxmlformats.org/officeDocument/2006/relationships/notesMaster" Target="notesMasters/notesMaster1.xml"></Relationship><Relationship Id="rId46" Type="http://schemas.openxmlformats.org/officeDocument/2006/relationships/slide" Target="slides/slide1.xml"></Relationship><Relationship Id="rId47" Type="http://schemas.openxmlformats.org/officeDocument/2006/relationships/slide" Target="slides/slide2.xml"></Relationship><Relationship Id="rId48" Type="http://schemas.openxmlformats.org/officeDocument/2006/relationships/slide" Target="slides/slide3.xml"></Relationship><Relationship Id="rId49" Type="http://schemas.openxmlformats.org/officeDocument/2006/relationships/slide" Target="slides/slide4.xml"></Relationship><Relationship Id="rId50" Type="http://schemas.openxmlformats.org/officeDocument/2006/relationships/slide" Target="slides/slide5.xml"></Relationship><Relationship Id="rId51" Type="http://schemas.openxmlformats.org/officeDocument/2006/relationships/slide" Target="slides/slide6.xml"></Relationship><Relationship Id="rId52" Type="http://schemas.openxmlformats.org/officeDocument/2006/relationships/slide" Target="slides/slide7.xml"></Relationship><Relationship Id="rId53" Type="http://schemas.openxmlformats.org/officeDocument/2006/relationships/slide" Target="slides/slide8.xml"></Relationship><Relationship Id="rId54" Type="http://schemas.openxmlformats.org/officeDocument/2006/relationships/slide" Target="slides/slide9.xml"></Relationship><Relationship Id="rId55" Type="http://schemas.openxmlformats.org/officeDocument/2006/relationships/slide" Target="slides/slide10.xml"></Relationship><Relationship Id="rId56" Type="http://schemas.openxmlformats.org/officeDocument/2006/relationships/slide" Target="slides/slide11.xml"></Relationship><Relationship Id="rId57" Type="http://schemas.openxmlformats.org/officeDocument/2006/relationships/slide" Target="slides/slide12.xml"></Relationship><Relationship Id="rId58" Type="http://schemas.openxmlformats.org/officeDocument/2006/relationships/slide" Target="slides/slide13.xml"></Relationship><Relationship Id="rId59" Type="http://schemas.openxmlformats.org/officeDocument/2006/relationships/slide" Target="slides/slide14.xml"></Relationship><Relationship Id="rId60" Type="http://schemas.openxmlformats.org/officeDocument/2006/relationships/slide" Target="slides/slide15.xml"></Relationship><Relationship Id="rId61" Type="http://schemas.openxmlformats.org/officeDocument/2006/relationships/slide" Target="slides/slide16.xml"></Relationship><Relationship Id="rId62" Type="http://schemas.openxmlformats.org/officeDocument/2006/relationships/slide" Target="slides/slide17.xml"></Relationship><Relationship Id="rId63" Type="http://schemas.openxmlformats.org/officeDocument/2006/relationships/slide" Target="slides/slide18.xml"></Relationship><Relationship Id="rId64" Type="http://schemas.openxmlformats.org/officeDocument/2006/relationships/slide" Target="slides/slide19.xml"></Relationship><Relationship Id="rId65" Type="http://schemas.openxmlformats.org/officeDocument/2006/relationships/viewProps" Target="viewProps.xml"></Relationship><Relationship Id="rId6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AB43A-E2EF-462B-8ED9-A80C923ED033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18CB2-5764-4658-9722-D5016C3520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886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49592-6927-E7A4-B01F-6F88CC91C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0ED03C-B4E0-13C4-B0FF-4743C949C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01097-E1F2-DF23-C818-800F26F6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FDF11-AAE3-D503-19A9-4FAAB6B7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C4852-19C9-5C05-8D21-55D01664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3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8B891-E24B-5FD3-B938-A42A725C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147C3-03D8-851C-B4BB-E2D3826B8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6E5CA-D927-2986-C6D4-05ED63EE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42B59-C347-E654-76F2-80999CE1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B38DE-ED25-288E-33D7-2C6544A1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42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05D9D0-AF85-2E47-596F-E268EC6EB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4E4747-9352-F1DD-555C-3087EF044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EC1DC-0A4A-5296-C306-7075C6D5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29A6A-83E8-B3F7-0E09-CEFEE22E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C92C1D-3DDE-B396-FC53-271DBFED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870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주제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>
            <a:off x="0" y="836295"/>
            <a:ext cx="9361170" cy="288290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376660" y="836295"/>
            <a:ext cx="815975" cy="288290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Picture " descr="C:/Users/ddddd/AppData/Roaming/PolarisOffice/ETemp/18380_20520088/fImage8830184328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7080" y="363855"/>
            <a:ext cx="1480185" cy="12331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86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8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8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775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775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A2FEF-1B00-909A-A14C-C23430DF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79774-3F0A-B3C5-E558-247EB801B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BE744-79D3-18EB-649C-D8C84C7C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B4C716-81C2-9E57-8FCD-87D1ADD3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0674B3-403F-5051-FEC0-E90266C9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83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319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3470" cy="48748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319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30170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5570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 txBox="1">
            <a:spLocks/>
          </p:cNvSpPr>
          <p:nvPr/>
        </p:nvSpPr>
        <p:spPr>
          <a:xfrm>
            <a:off x="10146030" y="1697355"/>
            <a:ext cx="1921509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b="1">
                <a:solidFill>
                  <a:srgbClr val="1E1E1E"/>
                </a:solidFill>
                <a:latin typeface="맑은 고딕" charset="0"/>
                <a:ea typeface="맑은 고딕" charset="0"/>
              </a:rPr>
              <a:t>0000.05.06</a:t>
            </a:r>
            <a:endParaRPr lang="ko-KR" altLang="en-US" sz="1800" b="1">
              <a:solidFill>
                <a:srgbClr val="1E1E1E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587375" y="447675"/>
            <a:ext cx="5761990" cy="10769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2800" b="1">
                <a:solidFill>
                  <a:srgbClr val="FFC000"/>
                </a:solidFill>
                <a:latin typeface="맑은 고딕" charset="0"/>
                <a:ea typeface="맑은 고딕" charset="0"/>
              </a:rPr>
              <a:t>P</a:t>
            </a:r>
            <a:r>
              <a:rPr sz="2800" b="1">
                <a:solidFill>
                  <a:srgbClr val="263239"/>
                </a:solidFill>
                <a:latin typeface="맑은 고딕" charset="0"/>
                <a:ea typeface="맑은 고딕" charset="0"/>
              </a:rPr>
              <a:t>ower</a:t>
            </a:r>
            <a:r>
              <a:rPr sz="2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P</a:t>
            </a:r>
            <a:r>
              <a:rPr sz="2800" b="1">
                <a:solidFill>
                  <a:srgbClr val="263239"/>
                </a:solidFill>
                <a:latin typeface="맑은 고딕" charset="0"/>
                <a:ea typeface="맑은 고딕" charset="0"/>
              </a:rPr>
              <a:t>oint </a:t>
            </a:r>
            <a:r>
              <a:rPr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T</a:t>
            </a:r>
            <a:r>
              <a:rPr sz="2800" b="1">
                <a:solidFill>
                  <a:srgbClr val="263239"/>
                </a:solidFill>
                <a:latin typeface="맑은 고딕" charset="0"/>
                <a:ea typeface="맑은 고딕" charset="0"/>
              </a:rPr>
              <a:t>emplate</a:t>
            </a:r>
            <a:endParaRPr lang="ko-KR" altLang="en-US" sz="2800" b="1">
              <a:solidFill>
                <a:srgbClr val="263239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800" b="1">
              <a:solidFill>
                <a:srgbClr val="263239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solidFill>
                  <a:srgbClr val="263239"/>
                </a:solidFill>
                <a:latin typeface="맑은 고딕" charset="0"/>
                <a:ea typeface="맑은 고딕" charset="0"/>
              </a:rPr>
              <a:t>Please enter a title.</a:t>
            </a:r>
            <a:endParaRPr lang="ko-KR" altLang="en-US" sz="1800">
              <a:solidFill>
                <a:srgbClr val="26323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5744210" y="6213475"/>
            <a:ext cx="6193790" cy="415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Unauthorized distribution is prohibited assumptions or design of their power points.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60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Take advantage of a variety of patterns and good power point presentation templates.</a:t>
            </a:r>
            <a:endParaRPr lang="ko-KR" altLang="en-US" sz="60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600">
              <a:solidFill>
                <a:schemeClr val="tx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7851775" y="4023995"/>
            <a:ext cx="3813810" cy="14439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MD개성체" charset="0"/>
                <a:ea typeface="MD개성체" charset="0"/>
              </a:rPr>
              <a:t>Student ID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MD개성체" charset="0"/>
              <a:ea typeface="MD개성체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MD개성체" charset="0"/>
              <a:ea typeface="MD개성체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MD개성체" charset="0"/>
                <a:ea typeface="MD개성체" charset="0"/>
              </a:rPr>
              <a:t>1234567890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MD개성체" charset="0"/>
              <a:ea typeface="MD개성체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MD개성체" charset="0"/>
              <a:ea typeface="MD개성체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MD개성체" charset="0"/>
                <a:ea typeface="MD개성체" charset="0"/>
              </a:rPr>
              <a:t>Please enter the number and name.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MD개성체" charset="0"/>
              <a:ea typeface="MD개성체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MD개성체" charset="0"/>
              <a:ea typeface="MD개성체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MD개성체" charset="0"/>
                <a:ea typeface="MD개성체" charset="0"/>
              </a:rPr>
              <a:t>Please enter the number and name.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MD개성체" charset="0"/>
              <a:ea typeface="MD개성체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MD개성체" charset="0"/>
              <a:ea typeface="MD개성체" charset="0"/>
            </a:endParaRPr>
          </a:p>
        </p:txBody>
      </p:sp>
      <p:cxnSp>
        <p:nvCxnSpPr>
          <p:cNvPr id="9" name="Rect 0"/>
          <p:cNvCxnSpPr/>
          <p:nvPr/>
        </p:nvCxnSpPr>
        <p:spPr>
          <a:xfrm>
            <a:off x="7823835" y="3716655"/>
            <a:ext cx="3707765" cy="1270"/>
          </a:xfrm>
          <a:prstGeom prst="line">
            <a:avLst/>
          </a:prstGeom>
          <a:ln w="76200" cap="flat" cmpd="sng">
            <a:solidFill>
              <a:schemeClr val="tx2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>
            <a:spLocks/>
          </p:cNvSpPr>
          <p:nvPr/>
        </p:nvSpPr>
        <p:spPr>
          <a:xfrm>
            <a:off x="0" y="2372995"/>
            <a:ext cx="12193270" cy="288925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8208010" y="2372995"/>
            <a:ext cx="3985260" cy="288925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Picture " descr="/Users/gomuseo/Library/Group Containers/L48J367XN4.com.infraware.PolarisOffice/EngineTemp/38725/fImage8830203807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5" y="3747135"/>
            <a:ext cx="2594610" cy="21628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주제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0" y="2372995"/>
            <a:ext cx="12193270" cy="288925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8208010" y="2372995"/>
            <a:ext cx="3985260" cy="288925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pic>
        <p:nvPicPr>
          <p:cNvPr id="7" name="Picture " descr="/Users/gomuseo/Library/Group Containers/L48J367XN4.com.infraware.PolarisOffice/EngineTemp/38725/fImage88302069196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5" y="3747135"/>
            <a:ext cx="2594610" cy="21628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주제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>
            <a:spLocks/>
          </p:cNvSpPr>
          <p:nvPr/>
        </p:nvSpPr>
        <p:spPr>
          <a:xfrm>
            <a:off x="0" y="836295"/>
            <a:ext cx="9361805" cy="288925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1376660" y="836295"/>
            <a:ext cx="816610" cy="288925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" name="Picture " descr="/Users/gomuseo/Library/Group Containers/L48J367XN4.com.infraware.PolarisOffice/EngineTemp/38725/fImage8830209165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7080" y="363855"/>
            <a:ext cx="1480820" cy="123380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주제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2830830" y="5156835"/>
            <a:ext cx="9362440" cy="288925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0" y="5156835"/>
            <a:ext cx="816610" cy="288925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pic>
        <p:nvPicPr>
          <p:cNvPr id="4" name="Picture " descr="/Users/gomuseo/Library/Group Containers/L48J367XN4.com.infraware.PolarisOffice/EngineTemp/38725/fImage8830212693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740" y="4684395"/>
            <a:ext cx="1480820" cy="123380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0" y="6116955"/>
            <a:ext cx="12193270" cy="288925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168130" y="6116955"/>
            <a:ext cx="3025140" cy="288925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1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0" y="0"/>
            <a:ext cx="288925" cy="6859270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168130" y="6569710"/>
            <a:ext cx="3025140" cy="289560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Picture " descr="/Users/gomuseo/Library/Group Containers/L48J367XN4.com.infraware.PolarisOffice/EngineTemp/38725/fImage8830217810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" y="5446395"/>
            <a:ext cx="1373505" cy="114490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F051D-976F-E183-8282-0C1447DB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CE015D-8B98-E42C-51B6-E514DE937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BACBF-D748-1AEE-70AA-3502E4E7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6D2F7-6781-EB2B-A943-0F2C2424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40A0D-ABB7-3D93-44F6-33D7E90A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187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2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0"/>
            <a:ext cx="288925" cy="6859270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0" y="0"/>
            <a:ext cx="288925" cy="1317625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pic>
        <p:nvPicPr>
          <p:cNvPr id="6" name="Picture " descr="/Users/gomuseo/Library/Group Containers/L48J367XN4.com.infraware.PolarisOffice/EngineTemp/38725/fImage8830220767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" y="5446395"/>
            <a:ext cx="1373505" cy="114490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>
            <a:spLocks/>
          </p:cNvSpPr>
          <p:nvPr/>
        </p:nvSpPr>
        <p:spPr>
          <a:xfrm>
            <a:off x="0" y="0"/>
            <a:ext cx="12193270" cy="288925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9168130" y="6569710"/>
            <a:ext cx="3025140" cy="289560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pic>
        <p:nvPicPr>
          <p:cNvPr id="5" name="Picture " descr="/Users/gomuseo/Library/Group Containers/L48J367XN4.com.infraware.PolarisOffice/EngineTemp/38725/fImage88302234313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795" y="2272030"/>
            <a:ext cx="2594610" cy="21628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메인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>
            <a:spLocks/>
          </p:cNvSpPr>
          <p:nvPr/>
        </p:nvSpPr>
        <p:spPr>
          <a:xfrm>
            <a:off x="0" y="6569710"/>
            <a:ext cx="12193270" cy="289560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pic>
        <p:nvPicPr>
          <p:cNvPr id="2" name="Picture " descr="/Users/gomuseo/Library/Group Containers/L48J367XN4.com.infraware.PolarisOffice/EngineTemp/38725/fImage36312254166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55" y="139700"/>
            <a:ext cx="1153795" cy="35687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메인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0" y="6569710"/>
            <a:ext cx="12193270" cy="289560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9168130" y="6569710"/>
            <a:ext cx="3025140" cy="289560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/>
          </a:p>
        </p:txBody>
      </p:sp>
      <p:pic>
        <p:nvPicPr>
          <p:cNvPr id="4" name="Picture " descr="/Users/gomuseo/Library/Group Containers/L48J367XN4.com.infraware.PolarisOffice/EngineTemp/38725/fImage3631228341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55" y="139700"/>
            <a:ext cx="1153795" cy="35687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메인슬라이드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0" y="0"/>
            <a:ext cx="12193270" cy="288925"/>
          </a:xfrm>
          <a:prstGeom prst="rect">
            <a:avLst/>
          </a:prstGeom>
          <a:solidFill>
            <a:schemeClr val="bg1">
              <a:lumMod val="6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168130" y="0"/>
            <a:ext cx="3025140" cy="288925"/>
          </a:xfrm>
          <a:prstGeom prst="rect">
            <a:avLst/>
          </a:prstGeom>
          <a:solidFill>
            <a:srgbClr val="2CA5C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latinLnBrk="0"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백그라운드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 descr="/Users/gomuseo/Library/Group Containers/L48J367XN4.com.infraware.PolarisOffice/EngineTemp/38725/fImage159974231705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70" cy="686244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3BF49-E962-8206-F5B4-1ECAEB9E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57A7C7-88FA-E1FB-C155-8C75A4EFC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229342-1FC3-1E72-50EB-A5250DD78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EB5711-680F-686D-8BF4-C48B379B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95152D-6ECE-7FCF-2B72-C3EE7764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DBDCB2-339B-4ED8-1A14-5F3FBAB7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8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7A55E-C9AF-0E23-E27C-6F8DDE44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70D803-78EA-E122-3E53-B4652F1B7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954EC-888C-2A91-750E-A9C23F14E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AE1A24-ACC3-5353-6080-284F5F333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3829F7-5BC3-B554-D813-87CE66C21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94642E-C326-ECFA-0AF4-A21ABD5D8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F1DFB4-9FC9-870B-C20F-64EC24E4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E0935C-E188-06A5-AEF8-31FE064B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62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3DC88-B6F0-7CEF-271C-4461453A0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FD23-E0F8-FC17-5B8E-2778AB41A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D1E026-2A14-E4A2-D6E2-2CB59349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CB13D5-A407-3F00-E162-89D9EC1E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372D0A-24C8-87A1-AED7-D9C818F6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1E3B7E-897B-9955-6E21-7D0A25AA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70053-7C2C-EE58-786A-BF7A39A0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1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76726-C486-3A0D-3A49-60E8FCA6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40258-0D9F-10F6-5E07-B7B1727BF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5AC8D3-07D8-BB3C-856D-A054F5CA0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D73209-5531-1BED-04CB-C725A5A2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6C8B6-0143-3298-1D7C-61BAF921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F6CF01-1150-7D36-816F-28C7BA00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3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5A3EE-DCF7-4152-FA9E-8DE8402B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D82D10-101D-E69B-DCDD-F3E879CD1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B55E77-1FA0-548D-BE2E-1F3A7223F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769491-0A3D-EF6F-901A-11B00908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7080A3-716F-204E-C2C8-93B32B33C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2975B7-71AA-8AC0-3B21-A6134D84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562185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slideLayout" Target="../slideLayouts/slideLayout12.xml"></Relationship><Relationship Id="rId13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slideLayout" Target="../slideLayouts/slideLayout14.xml"></Relationship><Relationship Id="rId3" Type="http://schemas.openxmlformats.org/officeDocument/2006/relationships/slideLayout" Target="../slideLayouts/slideLayout15.xml"></Relationship><Relationship Id="rId4" Type="http://schemas.openxmlformats.org/officeDocument/2006/relationships/slideLayout" Target="../slideLayouts/slideLayout16.xml"></Relationship><Relationship Id="rId5" Type="http://schemas.openxmlformats.org/officeDocument/2006/relationships/slideLayout" Target="../slideLayouts/slideLayout17.xml"></Relationship><Relationship Id="rId6" Type="http://schemas.openxmlformats.org/officeDocument/2006/relationships/slideLayout" Target="../slideLayouts/slideLayout18.xml"></Relationship><Relationship Id="rId7" Type="http://schemas.openxmlformats.org/officeDocument/2006/relationships/slideLayout" Target="../slideLayouts/slideLayout19.xml"></Relationship><Relationship Id="rId8" Type="http://schemas.openxmlformats.org/officeDocument/2006/relationships/slideLayout" Target="../slideLayouts/slideLayout20.xml"></Relationship><Relationship Id="rId9" Type="http://schemas.openxmlformats.org/officeDocument/2006/relationships/slideLayout" Target="../slideLayouts/slideLayout21.xml"></Relationship><Relationship Id="rId10" Type="http://schemas.openxmlformats.org/officeDocument/2006/relationships/slideLayout" Target="../slideLayouts/slideLayout22.xml"></Relationship><Relationship Id="rId11" Type="http://schemas.openxmlformats.org/officeDocument/2006/relationships/slideLayout" Target="../slideLayouts/slideLayout23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2DCDC9-2380-425C-439C-3F44D473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FDB391-6F73-4507-DCB7-7F2FB6791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045678-0331-3166-4DEB-80EE7136A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2443-BE22-4682-BA5E-C769FFD25AE1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36E1EA-8088-38BE-9CC3-5A9E6E030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35E27-5200-BF9B-2A1F-A2167A0AE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FAE3E-A7F5-44ED-8515-0617EE5566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8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나눔고딕" charset="0"/>
                <a:ea typeface="나눔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나눔고딕" charset="0"/>
                <a:ea typeface="나눔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나눔고딕" charset="0"/>
                <a:ea typeface="나눔고딕" charset="0"/>
              </a:rPr>
              <a:t>2023. 6. 13.</a:t>
            </a:fld>
            <a:endParaRPr lang="ko-KR" altLang="en-US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3" Type="http://schemas.openxmlformats.org/officeDocument/2006/relationships/image" Target="../media/image19.png"></Relationship><Relationship Id="rId4" Type="http://schemas.openxmlformats.org/officeDocument/2006/relationships/slideLayout" Target="../slideLayouts/slideLayout1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20.png"></Relationship><Relationship Id="rId3" Type="http://schemas.openxmlformats.org/officeDocument/2006/relationships/slideLayout" Target="../slideLayouts/slideLayout1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21.png"></Relationship><Relationship Id="rId3" Type="http://schemas.openxmlformats.org/officeDocument/2006/relationships/slideLayout" Target="../slideLayouts/slideLayout1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3" Type="http://schemas.openxmlformats.org/officeDocument/2006/relationships/image" Target="../media/image23.png"></Relationship><Relationship Id="rId4" Type="http://schemas.openxmlformats.org/officeDocument/2006/relationships/slideLayout" Target="../slideLayouts/slideLayout1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24.png"></Relationship><Relationship Id="rId3" Type="http://schemas.openxmlformats.org/officeDocument/2006/relationships/video" Target="../media/media2.mp4"></Relationship><Relationship Id="rId4" Type="http://schemas.microsoft.com/office/2007/relationships/media" Target="../media/media2.mp4"></Relationship><Relationship Id="rId7" Type="http://schemas.openxmlformats.org/officeDocument/2006/relationships/slideLayout" Target="../slideLayouts/slideLayout1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25.png"></Relationship><Relationship Id="rId3" Type="http://schemas.openxmlformats.org/officeDocument/2006/relationships/image" Target="../media/image26.png"></Relationship><Relationship Id="rId4" Type="http://schemas.openxmlformats.org/officeDocument/2006/relationships/slideLayout" Target="../slideLayouts/slideLayout1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27.png"></Relationship><Relationship Id="rId3" Type="http://schemas.openxmlformats.org/officeDocument/2006/relationships/image" Target="../media/image28.png"></Relationship><Relationship Id="rId4" Type="http://schemas.openxmlformats.org/officeDocument/2006/relationships/image" Target="../media/image29.png"></Relationship><Relationship Id="rId5" Type="http://schemas.openxmlformats.org/officeDocument/2006/relationships/slideLayout" Target="../slideLayouts/slideLayout1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hyperlink" Target="https://github.com/WongKinYiu/yolov7" TargetMode="External"></Relationship><Relationship Id="rId3" Type="http://schemas.openxmlformats.org/officeDocument/2006/relationships/hyperlink" Target="https://www.droneportal.or.kr/subList/22000000118" TargetMode="External"></Relationship><Relationship Id="rId4" Type="http://schemas.openxmlformats.org/officeDocument/2006/relationships/hyperlink" Target="https://github.com/WongKinYiu/yolov7" TargetMode="External"></Relationship><Relationship Id="rId5" Type="http://schemas.openxmlformats.org/officeDocument/2006/relationships/hyperlink" Target="https://www.droneportal.or.kr/subList/22000000118" TargetMode="External"></Relationship><Relationship Id="rId6" Type="http://schemas.openxmlformats.org/officeDocument/2006/relationships/slideLayout" Target="../slideLayouts/slideLayout1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6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17604952473697.png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7" Type="http://schemas.openxmlformats.org/officeDocument/2006/relationships/image" Target="../media/image11.jpeg"></Relationship><Relationship Id="rId2" Type="http://schemas.openxmlformats.org/officeDocument/2006/relationships/image" Target="../media/image6.png"></Relationship><Relationship Id="rId6" Type="http://schemas.openxmlformats.org/officeDocument/2006/relationships/image" Target="../media/image10.png"></Relationship><Relationship Id="rId5" Type="http://schemas.openxmlformats.org/officeDocument/2006/relationships/image" Target="../media/image9.png"></Relationship><Relationship Id="rId4" Type="http://schemas.openxmlformats.org/officeDocument/2006/relationships/image" Target="../media/image8.png"></Relationship><Relationship Id="rId8" Type="http://schemas.openxmlformats.org/officeDocument/2006/relationships/slideLayout" Target="../slideLayouts/slideLayout1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image" Target="../media/image13.png"></Relationship><Relationship Id="rId4" Type="http://schemas.openxmlformats.org/officeDocument/2006/relationships/hyperlink" Target="mailto:map@0.5" TargetMode="External"></Relationship><Relationship Id="rId5" Type="http://schemas.openxmlformats.org/officeDocument/2006/relationships/slideLayout" Target="../slideLayouts/slideLayout1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3" Type="http://schemas.openxmlformats.org/officeDocument/2006/relationships/video" Target="../media/media1.mp4"></Relationship><Relationship Id="rId4" Type="http://schemas.microsoft.com/office/2007/relationships/media" Target="../media/media1.mp4"></Relationship><Relationship Id="rId5" Type="http://schemas.openxmlformats.org/officeDocument/2006/relationships/slideLayout" Target="../slideLayouts/slideLayout1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image" Target="../media/image16.png"></Relationship><Relationship Id="rId4" Type="http://schemas.openxmlformats.org/officeDocument/2006/relationships/image" Target="../media/image17.png"></Relationship><Relationship Id="rId5" Type="http://schemas.openxmlformats.org/officeDocument/2006/relationships/slideLayout" Target="../slideLayouts/slideLayout1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7"/>
          <p:cNvSpPr txBox="1">
            <a:spLocks/>
          </p:cNvSpPr>
          <p:nvPr>
            <p:ph type="title" idx="1"/>
          </p:nvPr>
        </p:nvSpPr>
        <p:spPr>
          <a:xfrm rot="0">
            <a:off x="783590" y="221551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Gulim" charset="0"/>
                <a:ea typeface="Gulim" charset="0"/>
              </a:rPr>
              <a:t>캡스톤디자인I</a:t>
            </a:r>
            <a:r>
              <a:rPr lang="ko-KR" altLang="en-US" sz="4400">
                <a:latin typeface="Gulim" charset="0"/>
                <a:ea typeface="Gulim" charset="0"/>
              </a:rPr>
              <a:t> 최종 발표</a:t>
            </a:r>
            <a:endParaRPr lang="ko-KR" altLang="en-US" sz="4400">
              <a:latin typeface="Gulim" charset="0"/>
              <a:ea typeface="Gulim" charset="0"/>
            </a:endParaRPr>
          </a:p>
        </p:txBody>
      </p:sp>
      <p:sp>
        <p:nvSpPr>
          <p:cNvPr id="4" name="텍스트 상자 48"/>
          <p:cNvSpPr txBox="1">
            <a:spLocks/>
          </p:cNvSpPr>
          <p:nvPr/>
        </p:nvSpPr>
        <p:spPr>
          <a:xfrm rot="0">
            <a:off x="8654415" y="5192395"/>
            <a:ext cx="3081020" cy="7086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latin typeface="Gulim" charset="0"/>
                <a:ea typeface="Gulim" charset="0"/>
              </a:rPr>
              <a:t> </a:t>
            </a:r>
            <a:r>
              <a:rPr lang="ko-KR" altLang="en-US" sz="2000">
                <a:latin typeface="Gulim" charset="0"/>
                <a:ea typeface="Gulim" charset="0"/>
              </a:rPr>
              <a:t>고무서</a:t>
            </a:r>
            <a:r>
              <a:rPr lang="en-US" altLang="ko-KR" sz="2000">
                <a:latin typeface="Gulim" charset="0"/>
                <a:ea typeface="Gulim" charset="0"/>
              </a:rPr>
              <a:t>, </a:t>
            </a:r>
            <a:r>
              <a:rPr lang="ko-KR" altLang="en-US" sz="2000">
                <a:latin typeface="Gulim" charset="0"/>
                <a:ea typeface="Gulim" charset="0"/>
              </a:rPr>
              <a:t>노호성</a:t>
            </a:r>
            <a:r>
              <a:rPr lang="en-US" altLang="ko-KR" sz="2000">
                <a:latin typeface="Gulim" charset="0"/>
                <a:ea typeface="Gulim" charset="0"/>
              </a:rPr>
              <a:t>,</a:t>
            </a:r>
            <a:r>
              <a:rPr lang="ko-KR" altLang="en-US" sz="2000">
                <a:latin typeface="Gulim" charset="0"/>
                <a:ea typeface="Gulim" charset="0"/>
              </a:rPr>
              <a:t> 안종현</a:t>
            </a:r>
            <a:r>
              <a:rPr lang="en-US" altLang="ko-KR" sz="2000">
                <a:latin typeface="Gulim" charset="0"/>
                <a:ea typeface="Gulim" charset="0"/>
              </a:rPr>
              <a:t/>
            </a:r>
            <a:br>
              <a:rPr lang="en-US" altLang="ko-KR" sz="2000">
                <a:latin typeface="Gulim" charset="0"/>
                <a:ea typeface="Gulim" charset="0"/>
              </a:rPr>
            </a:br>
            <a:r>
              <a:rPr lang="ko-KR" altLang="en-US" sz="2000">
                <a:latin typeface="Gulim" charset="0"/>
                <a:ea typeface="Gulim" charset="0"/>
              </a:rPr>
              <a:t>지도교수</a:t>
            </a:r>
            <a:r>
              <a:rPr lang="ko-KR" altLang="en-US" sz="2000">
                <a:latin typeface="Gulim" charset="0"/>
                <a:ea typeface="Gulim" charset="0"/>
              </a:rPr>
              <a:t> </a:t>
            </a:r>
            <a:r>
              <a:rPr lang="en-US" altLang="ko-KR" sz="2000">
                <a:latin typeface="Gulim" charset="0"/>
                <a:ea typeface="Gulim" charset="0"/>
              </a:rPr>
              <a:t>: </a:t>
            </a:r>
            <a:r>
              <a:rPr lang="ko-KR" altLang="en-US" sz="2000">
                <a:latin typeface="Gulim" charset="0"/>
                <a:ea typeface="Gulim" charset="0"/>
              </a:rPr>
              <a:t>김태훈 교수님</a:t>
            </a:r>
            <a:endParaRPr lang="ko-KR" altLang="en-US" sz="2000">
              <a:latin typeface="Gulim" charset="0"/>
              <a:ea typeface="Gulim" charset="0"/>
            </a:endParaRPr>
          </a:p>
        </p:txBody>
      </p:sp>
      <p:sp>
        <p:nvSpPr>
          <p:cNvPr id="5" name="텍스트 상자 49"/>
          <p:cNvSpPr txBox="1">
            <a:spLocks/>
          </p:cNvSpPr>
          <p:nvPr/>
        </p:nvSpPr>
        <p:spPr>
          <a:xfrm rot="0">
            <a:off x="902970" y="3425825"/>
            <a:ext cx="626554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Gulim" charset="0"/>
                <a:ea typeface="Gulim" charset="0"/>
              </a:rPr>
              <a:t>미확인</a:t>
            </a:r>
            <a:r>
              <a:rPr sz="1800">
                <a:latin typeface="Gulim" charset="0"/>
                <a:ea typeface="Gulim" charset="0"/>
              </a:rPr>
              <a:t> 드론의 감시정찰을 위한 안티 드론 시스템 구축</a:t>
            </a:r>
            <a:endParaRPr lang="ko-KR" altLang="en-US" sz="1800">
              <a:latin typeface="Gulim" charset="0"/>
              <a:ea typeface="Guli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 rot="0">
            <a:off x="556260" y="1200785"/>
            <a:ext cx="385254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연구내용2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- 거리추정(2/2)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sp>
        <p:nvSpPr>
          <p:cNvPr id="18" name="내용 개체 틀 17"/>
          <p:cNvSpPr txBox="1">
            <a:spLocks/>
          </p:cNvSpPr>
          <p:nvPr>
            <p:ph type="obj" idx="2"/>
          </p:nvPr>
        </p:nvSpPr>
        <p:spPr>
          <a:xfrm rot="0">
            <a:off x="838200" y="5807075"/>
            <a:ext cx="10516870" cy="13271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Gulim"/>
              <a:buChar char="•"/>
            </a:pPr>
            <a:r>
              <a:rPr lang="ko-KR" altLang="en-US" sz="1800">
                <a:latin typeface="Gulim" charset="0"/>
                <a:ea typeface="Gulim" charset="0"/>
              </a:rPr>
              <a:t>위 그림은 카메라와 드론 사이의 거리 예측에 대한 결과를 보여주고 있다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Gulim"/>
              <a:buChar char="•"/>
            </a:pPr>
            <a:r>
              <a:rPr lang="ko-KR" altLang="en-US" sz="1800">
                <a:latin typeface="Gulim" charset="0"/>
                <a:ea typeface="Gulim" charset="0"/>
              </a:rPr>
              <a:t>정면 위치에서의 평균 오차는 약 </a:t>
            </a:r>
            <a:r>
              <a:rPr lang="en-US" altLang="ko-KR" sz="1800">
                <a:latin typeface="Gulim" charset="0"/>
                <a:ea typeface="Gulim" charset="0"/>
              </a:rPr>
              <a:t>0.12m</a:t>
            </a:r>
            <a:r>
              <a:rPr lang="ko-KR" altLang="en-US" sz="1800">
                <a:latin typeface="Gulim" charset="0"/>
                <a:ea typeface="Gulim" charset="0"/>
              </a:rPr>
              <a:t>로 측정되었으며</a:t>
            </a:r>
            <a:r>
              <a:rPr lang="en-US" altLang="ko-KR" sz="1800">
                <a:latin typeface="Gulim" charset="0"/>
                <a:ea typeface="Gulim" charset="0"/>
              </a:rPr>
              <a:t>, </a:t>
            </a:r>
            <a:r>
              <a:rPr lang="ko-KR" altLang="en-US" sz="1800">
                <a:latin typeface="Gulim" charset="0"/>
                <a:ea typeface="Gulim" charset="0"/>
              </a:rPr>
              <a:t>상단 추정 거리의 평균 오차는 약 </a:t>
            </a:r>
            <a:r>
              <a:rPr lang="en-US" altLang="ko-KR" sz="1800">
                <a:latin typeface="Gulim" charset="0"/>
                <a:ea typeface="Gulim" charset="0"/>
              </a:rPr>
              <a:t>0.21m</a:t>
            </a:r>
            <a:r>
              <a:rPr lang="ko-KR" altLang="en-US" sz="1800">
                <a:latin typeface="Gulim" charset="0"/>
                <a:ea typeface="Gulim" charset="0"/>
              </a:rPr>
              <a:t>로 </a:t>
            </a:r>
            <a:r>
              <a:rPr lang="ko-KR" altLang="en-US" sz="1800">
                <a:latin typeface="Gulim" charset="0"/>
                <a:ea typeface="Gulim" charset="0"/>
              </a:rPr>
              <a:t>측정이</a:t>
            </a:r>
            <a:r>
              <a:rPr lang="ko-KR" altLang="en-US" sz="1800">
                <a:latin typeface="Gulim" charset="0"/>
                <a:ea typeface="Gulim" charset="0"/>
              </a:rPr>
              <a:t> 된 것을 확인 할 수 있었다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</p:txBody>
      </p:sp>
      <p:pic>
        <p:nvPicPr>
          <p:cNvPr id="19" name="그림 18" descr="/Users/gomuseo/Library/Group Containers/L48J367XN4.com.infraware.PolarisOffice/EngineTemp/47856/image1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41045" y="2646680"/>
            <a:ext cx="3973830" cy="2897505"/>
          </a:xfrm>
          <a:prstGeom prst="rect"/>
          <a:noFill/>
        </p:spPr>
      </p:pic>
      <p:pic>
        <p:nvPicPr>
          <p:cNvPr id="20" name="그림 19" descr="/Users/gomuseo/Library/Group Containers/L48J367XN4.com.infraware.PolarisOffice/EngineTemp/47856/image1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002145" y="2646680"/>
            <a:ext cx="3037205" cy="28975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 rot="0">
            <a:off x="561340" y="1259205"/>
            <a:ext cx="514540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연구내용3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- 대응 드론 출동 및 추적(1/4)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sp>
        <p:nvSpPr>
          <p:cNvPr id="18" name="내용 개체 틀 21"/>
          <p:cNvSpPr txBox="1">
            <a:spLocks/>
          </p:cNvSpPr>
          <p:nvPr>
            <p:ph type="obj" idx="2"/>
          </p:nvPr>
        </p:nvSpPr>
        <p:spPr>
          <a:xfrm rot="0">
            <a:off x="713740" y="4108450"/>
            <a:ext cx="10674350" cy="172339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800">
                <a:latin typeface="Gulim" charset="0"/>
                <a:ea typeface="Gulim" charset="0"/>
              </a:rPr>
              <a:t>객체의 위치를 직교 좌표계로 표현하기 위해</a:t>
            </a:r>
            <a:r>
              <a:rPr lang="en-US" altLang="ko-KR" sz="1800">
                <a:latin typeface="Gulim" charset="0"/>
                <a:ea typeface="Gulim" charset="0"/>
              </a:rPr>
              <a:t>, </a:t>
            </a:r>
            <a:r>
              <a:rPr lang="ko-KR" altLang="en-US" sz="1800">
                <a:latin typeface="Gulim" charset="0"/>
                <a:ea typeface="Gulim" charset="0"/>
              </a:rPr>
              <a:t>실험 에서는 </a:t>
            </a:r>
            <a:r>
              <a:rPr lang="ko-KR" altLang="en-US" sz="1800">
                <a:latin typeface="Gulim" charset="0"/>
                <a:ea typeface="Gulim" charset="0"/>
              </a:rPr>
              <a:t>웹캠화면의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중심점을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en-US" altLang="ko-KR" sz="1800">
                <a:latin typeface="Gulim" charset="0"/>
                <a:ea typeface="Gulim" charset="0"/>
              </a:rPr>
              <a:t>(0,</a:t>
            </a:r>
            <a:r>
              <a:rPr lang="en-US" altLang="ko-KR" sz="1800">
                <a:latin typeface="Gulim" charset="0"/>
                <a:ea typeface="Gulim" charset="0"/>
              </a:rPr>
              <a:t> </a:t>
            </a:r>
            <a:r>
              <a:rPr lang="en-US" altLang="ko-KR" sz="1800">
                <a:latin typeface="Gulim" charset="0"/>
                <a:ea typeface="Gulim" charset="0"/>
              </a:rPr>
              <a:t>0)</a:t>
            </a:r>
            <a:r>
              <a:rPr lang="ko-KR" altLang="en-US" sz="1800">
                <a:latin typeface="Gulim" charset="0"/>
                <a:ea typeface="Gulim" charset="0"/>
              </a:rPr>
              <a:t>으로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설정했다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800">
                <a:latin typeface="Gulim" charset="0"/>
                <a:ea typeface="Gulim" charset="0"/>
              </a:rPr>
              <a:t>이렇게 설정된 좌표계에서 </a:t>
            </a:r>
            <a:r>
              <a:rPr lang="en-US" altLang="ko-KR" sz="1800">
                <a:latin typeface="Gulim" charset="0"/>
                <a:ea typeface="Gulim" charset="0"/>
              </a:rPr>
              <a:t>x, y, z</a:t>
            </a:r>
            <a:r>
              <a:rPr lang="ko-KR" altLang="en-US" sz="1800">
                <a:latin typeface="Gulim" charset="0"/>
                <a:ea typeface="Gulim" charset="0"/>
              </a:rPr>
              <a:t>는 다음과 같은 의미를 지닌다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ko-KR" sz="1800">
                <a:latin typeface="Gulim" charset="0"/>
                <a:ea typeface="Gulim" charset="0"/>
              </a:rPr>
              <a:t>1) x : </a:t>
            </a:r>
            <a:r>
              <a:rPr lang="ko-KR" altLang="en-US" sz="1800">
                <a:latin typeface="Gulim" charset="0"/>
                <a:ea typeface="Gulim" charset="0"/>
              </a:rPr>
              <a:t>객체가 카메라 화면에서 좌우로 얼마나 이동했는지를 나타낸다</a:t>
            </a:r>
            <a:r>
              <a:rPr lang="en-US" altLang="ko-KR" sz="1800">
                <a:latin typeface="Gulim" charset="0"/>
                <a:ea typeface="Gulim" charset="0"/>
              </a:rPr>
              <a:t>. </a:t>
            </a:r>
            <a:r>
              <a:rPr lang="ko-KR" altLang="en-US" sz="1800">
                <a:latin typeface="Gulim" charset="0"/>
                <a:ea typeface="Gulim" charset="0"/>
              </a:rPr>
              <a:t>이값은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바운딩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박스의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중심점이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화면의</a:t>
            </a:r>
            <a:r>
              <a:rPr lang="ko-KR" altLang="en-US" sz="1800">
                <a:latin typeface="Gulim" charset="0"/>
                <a:ea typeface="Gulim" charset="0"/>
              </a:rPr>
              <a:t> 중심으로부터 얼마나 </a:t>
            </a:r>
            <a:r>
              <a:rPr lang="ko-KR" altLang="en-US" sz="1800">
                <a:latin typeface="Gulim" charset="0"/>
                <a:ea typeface="Gulim" charset="0"/>
              </a:rPr>
              <a:t>왼쪽이나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오른쪽으로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이동했는지를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표현한다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ko-KR" sz="1800">
                <a:latin typeface="Gulim" charset="0"/>
                <a:ea typeface="Gulim" charset="0"/>
              </a:rPr>
              <a:t>2) y : </a:t>
            </a:r>
            <a:r>
              <a:rPr lang="ko-KR" altLang="en-US" sz="1800">
                <a:latin typeface="Gulim" charset="0"/>
                <a:ea typeface="Gulim" charset="0"/>
              </a:rPr>
              <a:t>객체와 카메라 사이의 추정 거리를 나타낸다</a:t>
            </a:r>
            <a:r>
              <a:rPr lang="en-US" altLang="ko-KR" sz="1800">
                <a:latin typeface="Gulim" charset="0"/>
                <a:ea typeface="Gulim" charset="0"/>
              </a:rPr>
              <a:t>. </a:t>
            </a:r>
            <a:r>
              <a:rPr lang="ko-KR" altLang="en-US" sz="1800">
                <a:latin typeface="Gulim" charset="0"/>
                <a:ea typeface="Gulim" charset="0"/>
              </a:rPr>
              <a:t>이는 앞서 언급한 </a:t>
            </a:r>
            <a:r>
              <a:rPr lang="ko-KR" altLang="en-US" sz="1800">
                <a:latin typeface="Gulim" charset="0"/>
                <a:ea typeface="Gulim" charset="0"/>
              </a:rPr>
              <a:t>거리추정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공식을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통해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계산된다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r>
              <a:rPr lang="en-US" altLang="ko-KR" sz="1800">
                <a:latin typeface="Gulim" charset="0"/>
                <a:ea typeface="Gulim" charset="0"/>
              </a:rPr>
              <a:t> 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ko-KR" sz="1800">
                <a:latin typeface="Gulim" charset="0"/>
                <a:ea typeface="Gulim" charset="0"/>
              </a:rPr>
              <a:t>3) z : </a:t>
            </a:r>
            <a:r>
              <a:rPr lang="ko-KR" altLang="en-US" sz="1800">
                <a:latin typeface="Gulim" charset="0"/>
                <a:ea typeface="Gulim" charset="0"/>
              </a:rPr>
              <a:t>객체가 카메라 화면에서 상하로 얼마나 이동했는지를 나타낸다</a:t>
            </a:r>
            <a:r>
              <a:rPr lang="en-US" altLang="ko-KR" sz="1800">
                <a:latin typeface="Gulim" charset="0"/>
                <a:ea typeface="Gulim" charset="0"/>
              </a:rPr>
              <a:t>. </a:t>
            </a:r>
            <a:r>
              <a:rPr lang="ko-KR" altLang="en-US" sz="1800">
                <a:latin typeface="Gulim" charset="0"/>
                <a:ea typeface="Gulim" charset="0"/>
              </a:rPr>
              <a:t>이값은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바운딩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박스의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중심점이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화면의</a:t>
            </a:r>
            <a:r>
              <a:rPr lang="ko-KR" altLang="en-US" sz="1800">
                <a:latin typeface="Gulim" charset="0"/>
                <a:ea typeface="Gulim" charset="0"/>
              </a:rPr>
              <a:t> 중심으로부터 얼마나 </a:t>
            </a:r>
            <a:r>
              <a:rPr lang="ko-KR" altLang="en-US" sz="1800">
                <a:latin typeface="Gulim" charset="0"/>
                <a:ea typeface="Gulim" charset="0"/>
              </a:rPr>
              <a:t>위나아래로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이동했는지를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표현한다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800">
                <a:latin typeface="Gulim" charset="0"/>
                <a:ea typeface="Gulim" charset="0"/>
              </a:rPr>
              <a:t>이렇게 드론의 위치 및 거리 정보는 </a:t>
            </a:r>
            <a:r>
              <a:rPr lang="en-US" altLang="ko-KR" sz="1800">
                <a:latin typeface="Gulim" charset="0"/>
                <a:ea typeface="Gulim" charset="0"/>
              </a:rPr>
              <a:t>(x, y, z) </a:t>
            </a:r>
            <a:r>
              <a:rPr lang="ko-KR" altLang="en-US" sz="1800">
                <a:latin typeface="Gulim" charset="0"/>
                <a:ea typeface="Gulim" charset="0"/>
              </a:rPr>
              <a:t>값은 </a:t>
            </a:r>
            <a:r>
              <a:rPr lang="en-US" altLang="ko-KR" sz="1800">
                <a:latin typeface="Gulim" charset="0"/>
                <a:ea typeface="Gulim" charset="0"/>
              </a:rPr>
              <a:t>csv</a:t>
            </a:r>
            <a:r>
              <a:rPr lang="ko-KR" altLang="en-US" sz="1800">
                <a:latin typeface="Gulim" charset="0"/>
                <a:ea typeface="Gulim" charset="0"/>
              </a:rPr>
              <a:t>파일로 저장된다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</p:txBody>
      </p:sp>
      <p:pic>
        <p:nvPicPr>
          <p:cNvPr id="19" name="그림 22" descr="/Users/gomuseo/Library/Group Containers/L48J367XN4.com.infraware.PolarisOffice/EngineTemp/47856/image2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736215" y="1977390"/>
            <a:ext cx="5942965" cy="19831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 rot="0">
            <a:off x="540385" y="1169035"/>
            <a:ext cx="5314950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연구내용3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- 대응 드론 출동 및 추적(2/4)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sp>
        <p:nvSpPr>
          <p:cNvPr id="18" name="내용 개체 틀 24"/>
          <p:cNvSpPr txBox="1">
            <a:spLocks/>
          </p:cNvSpPr>
          <p:nvPr>
            <p:ph type="obj" idx="2"/>
          </p:nvPr>
        </p:nvSpPr>
        <p:spPr>
          <a:xfrm rot="0">
            <a:off x="1022984" y="1805305"/>
            <a:ext cx="4669790" cy="62230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000" b="1">
                <a:latin typeface="NanumGothic" charset="0"/>
                <a:ea typeface="NanumGothic" charset="0"/>
              </a:rPr>
              <a:t>적</a:t>
            </a:r>
            <a:r>
              <a:rPr lang="ko-KR" altLang="en-US" sz="2000" b="1">
                <a:latin typeface="NanumGothic" charset="0"/>
                <a:ea typeface="NanumGothic" charset="0"/>
              </a:rPr>
              <a:t> 드론에 따른 yaw의 변화</a:t>
            </a:r>
            <a:endParaRPr lang="ko-KR" altLang="en-US" sz="2000" b="1">
              <a:latin typeface="NanumGothic" charset="0"/>
              <a:ea typeface="NanumGothic" charset="0"/>
            </a:endParaRPr>
          </a:p>
        </p:txBody>
      </p:sp>
      <p:pic>
        <p:nvPicPr>
          <p:cNvPr id="19" name="그림 25" descr="/Users/gomuseo/Library/Group Containers/L48J367XN4.com.infraware.PolarisOffice/EngineTemp/47856/image2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2386330"/>
            <a:ext cx="5828665" cy="4018915"/>
          </a:xfrm>
          <a:prstGeom prst="rect"/>
          <a:noFill/>
        </p:spPr>
      </p:pic>
      <p:sp>
        <p:nvSpPr>
          <p:cNvPr id="20" name="텍스트 상자 26"/>
          <p:cNvSpPr txBox="1">
            <a:spLocks/>
          </p:cNvSpPr>
          <p:nvPr/>
        </p:nvSpPr>
        <p:spPr>
          <a:xfrm rot="0">
            <a:off x="200025" y="6487160"/>
            <a:ext cx="5435600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xy평면에서</a:t>
            </a:r>
            <a:r>
              <a:rPr sz="1800" b="1">
                <a:latin typeface="나눔고딕" charset="0"/>
                <a:ea typeface="나눔고딕" charset="0"/>
              </a:rPr>
              <a:t> 적 드론의 위치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21" name="텍스트 상자 27"/>
          <p:cNvSpPr txBox="1">
            <a:spLocks/>
          </p:cNvSpPr>
          <p:nvPr/>
        </p:nvSpPr>
        <p:spPr>
          <a:xfrm rot="0">
            <a:off x="5260975" y="2774315"/>
            <a:ext cx="6267450" cy="28486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Gulim"/>
              <a:buChar char="•"/>
            </a:pPr>
            <a:r>
              <a:rPr>
                <a:latin typeface="Gulim" charset="0"/>
                <a:ea typeface="Gulim" charset="0"/>
              </a:rPr>
              <a:t>적 드론의 위치가 저장된 csv 파일을 읽어온다.</a:t>
            </a:r>
            <a:endParaRPr lang="ko-KR" altLang="en-US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Gulim"/>
              <a:buChar char="•"/>
            </a:pPr>
            <a:r>
              <a:rPr>
                <a:latin typeface="Gulim" charset="0"/>
                <a:ea typeface="Gulim" charset="0"/>
              </a:rPr>
              <a:t>위치에 따른 x,d값을 이용하여 Ø값을 알아낸 후 추적용 </a:t>
            </a:r>
            <a:r>
              <a:rPr sz="1800">
                <a:latin typeface="Gulim" charset="0"/>
                <a:ea typeface="Gulim" charset="0"/>
              </a:rPr>
              <a:t>드론에</a:t>
            </a:r>
            <a:r>
              <a:rPr>
                <a:latin typeface="Gulim" charset="0"/>
                <a:ea typeface="Gulim" charset="0"/>
              </a:rPr>
              <a:t> 값을 전송한다.</a:t>
            </a:r>
            <a:endParaRPr lang="ko-KR" altLang="en-US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Gulim"/>
              <a:buChar char="•"/>
            </a:pPr>
            <a:endParaRPr lang="ko-KR" altLang="en-US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Gulim"/>
              <a:buChar char="•"/>
            </a:pPr>
            <a:r>
              <a:rPr>
                <a:latin typeface="Gulim" charset="0"/>
                <a:ea typeface="Gulim" charset="0"/>
              </a:rPr>
              <a:t> 좌표와 계산한 yaw값을 이용하여 적 드론과 유사한 </a:t>
            </a:r>
            <a:r>
              <a:rPr sz="1800">
                <a:latin typeface="Gulim" charset="0"/>
                <a:ea typeface="Gulim" charset="0"/>
              </a:rPr>
              <a:t>위치로</a:t>
            </a:r>
            <a:r>
              <a:rPr>
                <a:latin typeface="Gulim" charset="0"/>
                <a:ea typeface="Gulim" charset="0"/>
              </a:rPr>
              <a:t> 추적용 드론을 보낸다.</a:t>
            </a:r>
            <a:endParaRPr lang="ko-KR" altLang="en-US">
              <a:latin typeface="Gulim" charset="0"/>
              <a:ea typeface="Guli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 rot="0">
            <a:off x="545465" y="1242695"/>
            <a:ext cx="5283200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연구내용3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- 대응 드론 출동 및 추적(3/4)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pic>
        <p:nvPicPr>
          <p:cNvPr id="18" name="그림 29" descr="/Users/gomuseo/Library/Group Containers/L48J367XN4.com.infraware.PolarisOffice/EngineTemp/47856/image2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09995" y="1936749"/>
            <a:ext cx="5106670" cy="3972559"/>
          </a:xfrm>
          <a:prstGeom prst="rect"/>
          <a:noFill/>
        </p:spPr>
      </p:pic>
      <p:pic>
        <p:nvPicPr>
          <p:cNvPr id="19" name="그림 30" descr="/Users/gomuseo/Library/Group Containers/L48J367XN4.com.infraware.PolarisOffice/EngineTemp/47856/image2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4195" y="2054860"/>
            <a:ext cx="5365115" cy="4001134"/>
          </a:xfrm>
          <a:prstGeom prst="rect"/>
          <a:noFill/>
        </p:spPr>
      </p:pic>
      <p:sp>
        <p:nvSpPr>
          <p:cNvPr id="20" name="텍스트 상자 31"/>
          <p:cNvSpPr txBox="1">
            <a:spLocks/>
          </p:cNvSpPr>
          <p:nvPr/>
        </p:nvSpPr>
        <p:spPr>
          <a:xfrm rot="0">
            <a:off x="543560" y="6209030"/>
            <a:ext cx="10874375" cy="8578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Gulim"/>
              <a:buChar char="•"/>
            </a:pPr>
            <a:r>
              <a:rPr sz="1800">
                <a:latin typeface="Gulim" charset="0"/>
                <a:ea typeface="Gulim" charset="0"/>
              </a:rPr>
              <a:t>적 드론의 추적을 위해 적 드론이 추적용 드론 화면의 가운데에 위치하도록 드론의 카메라 방향을 </a:t>
            </a:r>
            <a:r>
              <a:rPr sz="1800">
                <a:latin typeface="Gulim" charset="0"/>
                <a:ea typeface="Gulim" charset="0"/>
              </a:rPr>
              <a:t>변경한다.</a:t>
            </a:r>
            <a:endParaRPr lang="ko-KR" altLang="en-US" sz="1800">
              <a:latin typeface="Gulim" charset="0"/>
              <a:ea typeface="Guli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 rot="0">
            <a:off x="535305" y="1226820"/>
            <a:ext cx="514032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연구내용3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- 대응 드론 출동 및 추적(4/4)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pic>
        <p:nvPicPr>
          <p:cNvPr id="17" name="내용 개체 틀 32" descr="/Users/gomuseo/Library/Group Containers/L48J367XN4.com.infraware.PolarisOffice/EngineTemp/47856/image24.png">
            <a:hlinkClick r:id="" action="ppaction://media"/>
          </p:cNvPr>
          <p:cNvPicPr>
            <a:picLocks noChangeAspect="1"/>
          </p:cNvPicPr>
          <p:nvPr>
            <p:ph type="obj" idx="2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06525" y="1889760"/>
            <a:ext cx="8547100" cy="4804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 rot="0">
            <a:off x="572135" y="1513840"/>
            <a:ext cx="502348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연구내용4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- 드론 경로 예측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pic>
        <p:nvPicPr>
          <p:cNvPr id="17" name="그림 33" descr="/Users/gomuseo/Library/Group Containers/L48J367XN4.com.infraware.PolarisOffice/EngineTemp/47856/image2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26160" y="2468880"/>
            <a:ext cx="4121150" cy="2767965"/>
          </a:xfrm>
          <a:prstGeom prst="rect"/>
          <a:noFill/>
        </p:spPr>
      </p:pic>
      <p:pic>
        <p:nvPicPr>
          <p:cNvPr id="18" name="그림 34" descr="/Users/gomuseo/Library/Group Containers/L48J367XN4.com.infraware.PolarisOffice/EngineTemp/47856/image2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35395" y="2211070"/>
            <a:ext cx="4010025" cy="3389630"/>
          </a:xfrm>
          <a:prstGeom prst="rect"/>
          <a:noFill/>
        </p:spPr>
      </p:pic>
      <p:sp>
        <p:nvSpPr>
          <p:cNvPr id="19" name="텍스트 상자 35"/>
          <p:cNvSpPr txBox="1">
            <a:spLocks/>
          </p:cNvSpPr>
          <p:nvPr/>
        </p:nvSpPr>
        <p:spPr>
          <a:xfrm rot="0">
            <a:off x="920115" y="5599430"/>
            <a:ext cx="10352405" cy="13690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28600" indent="-228600" algn="just" latinLnBrk="0">
              <a:lnSpc>
                <a:spcPct val="90000"/>
              </a:lnSpc>
              <a:spcBef>
                <a:spcPts val="1000"/>
              </a:spcBef>
              <a:buFont typeface="Gulim"/>
              <a:buChar char="•"/>
            </a:pPr>
            <a:r>
              <a:rPr lang="ko-KR" altLang="en-US" sz="1800">
                <a:latin typeface="Gulim" charset="0"/>
                <a:ea typeface="Gulim" charset="0"/>
              </a:rPr>
              <a:t>객체의 이전 위치들을 </a:t>
            </a:r>
            <a:r>
              <a:rPr lang="en-US" altLang="ko-KR" sz="1800">
                <a:latin typeface="Gulim" charset="0"/>
                <a:ea typeface="Gulim" charset="0"/>
              </a:rPr>
              <a:t>(</a:t>
            </a:r>
            <a:r>
              <a:rPr sz="1800">
                <a:latin typeface="Gulim" charset="0"/>
                <a:ea typeface="Gulim" charset="0"/>
              </a:rPr>
              <a:t>x, z) </a:t>
            </a:r>
            <a:r>
              <a:rPr lang="ko-KR" altLang="en-US" sz="1800">
                <a:latin typeface="Gulim" charset="0"/>
                <a:ea typeface="Gulim" charset="0"/>
              </a:rPr>
              <a:t>좌표로 생각하고</a:t>
            </a:r>
            <a:r>
              <a:rPr lang="en-US" altLang="ko-KR" sz="1800">
                <a:latin typeface="Gulim" charset="0"/>
                <a:ea typeface="Gulim" charset="0"/>
              </a:rPr>
              <a:t>, </a:t>
            </a:r>
            <a:r>
              <a:rPr lang="ko-KR" altLang="en-US" sz="1800">
                <a:latin typeface="Gulim" charset="0"/>
                <a:ea typeface="Gulim" charset="0"/>
              </a:rPr>
              <a:t>이 좌표들에 대해 선형 회귀를 수행한다</a:t>
            </a:r>
            <a:r>
              <a:rPr lang="en-US" altLang="ko-KR" sz="1800">
                <a:latin typeface="Gulim" charset="0"/>
                <a:ea typeface="Gulim" charset="0"/>
              </a:rPr>
              <a:t>. </a:t>
            </a:r>
            <a:r>
              <a:rPr lang="ko-KR" altLang="en-US" sz="1800">
                <a:latin typeface="Gulim" charset="0"/>
                <a:ea typeface="Gulim" charset="0"/>
              </a:rPr>
              <a:t>이 경우</a:t>
            </a:r>
            <a:r>
              <a:rPr lang="en-US" altLang="ko-KR" sz="1800">
                <a:latin typeface="Gulim" charset="0"/>
                <a:ea typeface="Gulim" charset="0"/>
              </a:rPr>
              <a:t>, </a:t>
            </a:r>
            <a:r>
              <a:rPr sz="1800">
                <a:latin typeface="Gulim" charset="0"/>
                <a:ea typeface="Gulim" charset="0"/>
              </a:rPr>
              <a:t>x</a:t>
            </a:r>
            <a:r>
              <a:rPr lang="ko-KR" altLang="en-US" sz="1800">
                <a:latin typeface="Gulim" charset="0"/>
                <a:ea typeface="Gulim" charset="0"/>
              </a:rPr>
              <a:t>는</a:t>
            </a:r>
            <a:r>
              <a:rPr lang="ko-KR" altLang="en-US" sz="1800">
                <a:latin typeface="Gulim" charset="0"/>
                <a:ea typeface="Gulim" charset="0"/>
              </a:rPr>
              <a:t> 프레임 번호</a:t>
            </a:r>
            <a:r>
              <a:rPr lang="en-US" altLang="ko-KR" sz="1800">
                <a:latin typeface="Gulim" charset="0"/>
                <a:ea typeface="Gulim" charset="0"/>
              </a:rPr>
              <a:t>(</a:t>
            </a:r>
            <a:r>
              <a:rPr lang="ko-KR" altLang="en-US" sz="1800">
                <a:latin typeface="Gulim" charset="0"/>
                <a:ea typeface="Gulim" charset="0"/>
              </a:rPr>
              <a:t>시간</a:t>
            </a:r>
            <a:r>
              <a:rPr lang="en-US" altLang="ko-KR" sz="1800">
                <a:latin typeface="Gulim" charset="0"/>
                <a:ea typeface="Gulim" charset="0"/>
              </a:rPr>
              <a:t>)</a:t>
            </a:r>
            <a:r>
              <a:rPr lang="ko-KR" altLang="en-US" sz="1800">
                <a:latin typeface="Gulim" charset="0"/>
                <a:ea typeface="Gulim" charset="0"/>
              </a:rPr>
              <a:t>이고</a:t>
            </a:r>
            <a:r>
              <a:rPr lang="en-US" altLang="ko-KR" sz="1800">
                <a:latin typeface="Gulim" charset="0"/>
                <a:ea typeface="Gulim" charset="0"/>
              </a:rPr>
              <a:t>, </a:t>
            </a:r>
            <a:r>
              <a:rPr sz="1800">
                <a:latin typeface="Gulim" charset="0"/>
                <a:ea typeface="Gulim" charset="0"/>
              </a:rPr>
              <a:t>z</a:t>
            </a:r>
            <a:r>
              <a:rPr lang="ko-KR" altLang="en-US" sz="1800">
                <a:latin typeface="Gulim" charset="0"/>
                <a:ea typeface="Gulim" charset="0"/>
              </a:rPr>
              <a:t>는 객체의 중심 좌표이다</a:t>
            </a:r>
            <a:r>
              <a:rPr lang="en-US" altLang="ko-KR" sz="1800">
                <a:latin typeface="Gulim" charset="0"/>
                <a:ea typeface="Gulim" charset="0"/>
              </a:rPr>
              <a:t>. </a:t>
            </a:r>
            <a:r>
              <a:rPr lang="ko-KR" altLang="en-US" sz="1800">
                <a:latin typeface="Gulim" charset="0"/>
                <a:ea typeface="Gulim" charset="0"/>
              </a:rPr>
              <a:t>이를 통해 미래 위치를 예측할수 있다</a:t>
            </a:r>
            <a:r>
              <a:rPr lang="en-US" altLang="ko-KR" sz="1800">
                <a:latin typeface="Gulim" charset="0"/>
                <a:ea typeface="Gulim" charset="0"/>
              </a:rPr>
              <a:t>. </a:t>
            </a:r>
            <a:r>
              <a:rPr lang="ko-KR" altLang="en-US" sz="1800">
                <a:latin typeface="Gulim" charset="0"/>
                <a:ea typeface="Gulim" charset="0"/>
              </a:rPr>
              <a:t>위에서</a:t>
            </a:r>
            <a:r>
              <a:rPr lang="ko-KR" altLang="en-US" sz="1800">
                <a:latin typeface="Gulim" charset="0"/>
                <a:ea typeface="Gulim" charset="0"/>
              </a:rPr>
              <a:t> 언급한건 </a:t>
            </a:r>
            <a:r>
              <a:rPr sz="1800">
                <a:latin typeface="Gulim" charset="0"/>
                <a:ea typeface="Gulim" charset="0"/>
              </a:rPr>
              <a:t>x,y,z </a:t>
            </a:r>
            <a:r>
              <a:rPr lang="ko-KR" altLang="en-US" sz="1800">
                <a:latin typeface="Gulim" charset="0"/>
                <a:ea typeface="Gulim" charset="0"/>
              </a:rPr>
              <a:t>좌표가 있는데 여기서 거리추정으로 구해진 </a:t>
            </a:r>
            <a:r>
              <a:rPr sz="1800">
                <a:latin typeface="Gulim" charset="0"/>
                <a:ea typeface="Gulim" charset="0"/>
              </a:rPr>
              <a:t>y</a:t>
            </a:r>
            <a:r>
              <a:rPr lang="ko-KR" altLang="en-US" sz="1800">
                <a:latin typeface="Gulim" charset="0"/>
                <a:ea typeface="Gulim" charset="0"/>
              </a:rPr>
              <a:t>값은 다변수 선형 회귀를 </a:t>
            </a:r>
            <a:r>
              <a:rPr lang="ko-KR" altLang="en-US" sz="1800">
                <a:latin typeface="Gulim" charset="0"/>
                <a:ea typeface="Gulim" charset="0"/>
              </a:rPr>
              <a:t>이용해서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en-US" altLang="ko-KR" sz="1800">
                <a:latin typeface="Gulim" charset="0"/>
                <a:ea typeface="Gulim" charset="0"/>
              </a:rPr>
              <a:t>3</a:t>
            </a:r>
            <a:r>
              <a:rPr lang="ko-KR" altLang="en-US" sz="1800">
                <a:latin typeface="Gulim" charset="0"/>
                <a:ea typeface="Gulim" charset="0"/>
              </a:rPr>
              <a:t>차원 공간에서의 선형 회귀를 수행하는 방법을 적용하는것을 연구중이다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Gulim" charset="0"/>
              <a:ea typeface="Guli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607695" y="1343660"/>
            <a:ext cx="3851910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>
                <a:latin typeface="나눔고딕" charset="0"/>
                <a:ea typeface="나눔고딕" charset="0"/>
              </a:rPr>
              <a:t>한국통신학회</a:t>
            </a:r>
            <a:r>
              <a:rPr lang="ko-KR" altLang="en-US" sz="2200">
                <a:latin typeface="나눔고딕" charset="0"/>
                <a:ea typeface="나눔고딕" charset="0"/>
              </a:rPr>
              <a:t> 논문 제출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36"/>
          <p:cNvSpPr txBox="1">
            <a:spLocks/>
          </p:cNvSpPr>
          <p:nvPr>
            <p:ph type="obj" idx="2"/>
          </p:nvPr>
        </p:nvSpPr>
        <p:spPr>
          <a:xfrm rot="0">
            <a:off x="790575" y="2505075"/>
            <a:ext cx="10518140" cy="43541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400">
                <a:latin typeface="Gulim" charset="0"/>
                <a:ea typeface="Gulim" charset="0"/>
              </a:rPr>
              <a:t>2023년</a:t>
            </a:r>
            <a:r>
              <a:rPr lang="ko-KR" altLang="en-US" sz="2400">
                <a:latin typeface="Gulim" charset="0"/>
                <a:ea typeface="Gulim" charset="0"/>
              </a:rPr>
              <a:t> </a:t>
            </a:r>
            <a:r>
              <a:rPr lang="ko-KR" altLang="en-US" sz="2400">
                <a:latin typeface="Gulim" charset="0"/>
                <a:ea typeface="Gulim" charset="0"/>
              </a:rPr>
              <a:t>한국통신학회</a:t>
            </a:r>
            <a:r>
              <a:rPr lang="ko-KR" altLang="en-US" sz="2400">
                <a:latin typeface="Gulim" charset="0"/>
                <a:ea typeface="Gulim" charset="0"/>
              </a:rPr>
              <a:t> </a:t>
            </a:r>
            <a:r>
              <a:rPr lang="ko-KR" altLang="en-US" sz="2400">
                <a:latin typeface="Gulim" charset="0"/>
                <a:ea typeface="Gulim" charset="0"/>
              </a:rPr>
              <a:t>하계종합학술발표회</a:t>
            </a:r>
            <a:r>
              <a:rPr lang="ko-KR" altLang="en-US" sz="2400">
                <a:latin typeface="Gulim" charset="0"/>
                <a:ea typeface="Gulim" charset="0"/>
              </a:rPr>
              <a:t> </a:t>
            </a:r>
            <a:r>
              <a:rPr lang="ko-KR" altLang="en-US" sz="2400">
                <a:latin typeface="Gulim" charset="0"/>
                <a:ea typeface="Gulim" charset="0"/>
              </a:rPr>
              <a:t>논문</a:t>
            </a:r>
            <a:r>
              <a:rPr lang="ko-KR" altLang="en-US" sz="2400">
                <a:latin typeface="Gulim" charset="0"/>
                <a:ea typeface="Gulim" charset="0"/>
              </a:rPr>
              <a:t> </a:t>
            </a:r>
            <a:r>
              <a:rPr lang="ko-KR" altLang="en-US" sz="2400">
                <a:latin typeface="Gulim" charset="0"/>
                <a:ea typeface="Gulim" charset="0"/>
              </a:rPr>
              <a:t>제출</a:t>
            </a:r>
            <a:endParaRPr lang="ko-KR" altLang="en-US" sz="2400">
              <a:latin typeface="Gulim" charset="0"/>
              <a:ea typeface="Gulim" charset="0"/>
            </a:endParaRPr>
          </a:p>
        </p:txBody>
      </p:sp>
      <p:pic>
        <p:nvPicPr>
          <p:cNvPr id="4" name="그림 37" descr="/Users/gomuseo/Library/Group Containers/L48J367XN4.com.infraware.PolarisOffice/EngineTemp/47856/image2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5925" y="3894455"/>
            <a:ext cx="3727450" cy="1706880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</a:ln>
        </p:spPr>
      </p:pic>
      <p:pic>
        <p:nvPicPr>
          <p:cNvPr id="5" name="그림 38" descr="/Users/gomuseo/Library/Group Containers/L48J367XN4.com.infraware.PolarisOffice/EngineTemp/47856/image2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48175" y="3890645"/>
            <a:ext cx="3477895" cy="1708785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</a:ln>
        </p:spPr>
      </p:pic>
      <p:pic>
        <p:nvPicPr>
          <p:cNvPr id="6" name="그림 39" descr="/Users/gomuseo/Library/Group Containers/L48J367XN4.com.infraware.PolarisOffice/EngineTemp/47856/image2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021955" y="3898265"/>
            <a:ext cx="3308985" cy="1697990"/>
          </a:xfrm>
          <a:prstGeom prst="rect"/>
          <a:noFill/>
          <a:ln w="0" cap="flat" cmpd="sng">
            <a:solidFill>
              <a:srgbClr val="000000">
                <a:alpha val="100000"/>
              </a:srgbClr>
            </a:solidFill>
            <a:prstDash val="solid"/>
          </a:ln>
        </p:spPr>
      </p:pic>
      <p:sp>
        <p:nvSpPr>
          <p:cNvPr id="7" name="텍스트 상자 40"/>
          <p:cNvSpPr txBox="1">
            <a:spLocks/>
          </p:cNvSpPr>
          <p:nvPr/>
        </p:nvSpPr>
        <p:spPr>
          <a:xfrm rot="0">
            <a:off x="856615" y="5877560"/>
            <a:ext cx="2832100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Gulim" charset="0"/>
                <a:ea typeface="Gulim" charset="0"/>
              </a:rPr>
              <a:t>드론</a:t>
            </a:r>
            <a:r>
              <a:rPr sz="1800" b="1">
                <a:latin typeface="Gulim" charset="0"/>
                <a:ea typeface="Gulim" charset="0"/>
              </a:rPr>
              <a:t> 트래킹</a:t>
            </a:r>
            <a:endParaRPr lang="ko-KR" altLang="en-US" sz="1800" b="1">
              <a:latin typeface="Gulim" charset="0"/>
              <a:ea typeface="Gulim" charset="0"/>
            </a:endParaRPr>
          </a:p>
        </p:txBody>
      </p:sp>
      <p:sp>
        <p:nvSpPr>
          <p:cNvPr id="8" name="텍스트 상자 41"/>
          <p:cNvSpPr txBox="1">
            <a:spLocks/>
          </p:cNvSpPr>
          <p:nvPr/>
        </p:nvSpPr>
        <p:spPr>
          <a:xfrm rot="0">
            <a:off x="4774565" y="5873115"/>
            <a:ext cx="2832100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Gulim" charset="0"/>
                <a:ea typeface="Gulim" charset="0"/>
              </a:rPr>
              <a:t>경로</a:t>
            </a:r>
            <a:r>
              <a:rPr sz="1800" b="1">
                <a:latin typeface="Gulim" charset="0"/>
                <a:ea typeface="Gulim" charset="0"/>
              </a:rPr>
              <a:t> 예측</a:t>
            </a:r>
            <a:endParaRPr lang="ko-KR" altLang="en-US" sz="1800" b="1">
              <a:latin typeface="Gulim" charset="0"/>
              <a:ea typeface="Gulim" charset="0"/>
            </a:endParaRPr>
          </a:p>
        </p:txBody>
      </p:sp>
      <p:sp>
        <p:nvSpPr>
          <p:cNvPr id="9" name="텍스트 상자 42"/>
          <p:cNvSpPr txBox="1">
            <a:spLocks/>
          </p:cNvSpPr>
          <p:nvPr/>
        </p:nvSpPr>
        <p:spPr>
          <a:xfrm rot="0">
            <a:off x="8260715" y="5878195"/>
            <a:ext cx="2832100" cy="3714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Gulim" charset="0"/>
                <a:ea typeface="Gulim" charset="0"/>
              </a:rPr>
              <a:t>드론</a:t>
            </a:r>
            <a:r>
              <a:rPr sz="1800" b="1">
                <a:latin typeface="Gulim" charset="0"/>
                <a:ea typeface="Gulim" charset="0"/>
              </a:rPr>
              <a:t> 검출</a:t>
            </a:r>
            <a:endParaRPr lang="ko-KR" altLang="en-US" sz="1800" b="1">
              <a:latin typeface="Gulim" charset="0"/>
              <a:ea typeface="Guli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661035" y="1428750"/>
            <a:ext cx="385127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>
                <a:latin typeface="나눔고딕" charset="0"/>
                <a:ea typeface="나눔고딕" charset="0"/>
              </a:rPr>
              <a:t>연구</a:t>
            </a:r>
            <a:r>
              <a:rPr lang="ko-KR" altLang="en-US" sz="2200">
                <a:latin typeface="나눔고딕" charset="0"/>
                <a:ea typeface="나눔고딕" charset="0"/>
              </a:rPr>
              <a:t> 진행</a:t>
            </a:r>
            <a:r>
              <a:rPr lang="ko-KR" altLang="en-US" sz="2200">
                <a:latin typeface="나눔고딕" charset="0"/>
                <a:ea typeface="나눔고딕" charset="0"/>
              </a:rPr>
              <a:t> 및 계획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graphicFrame>
        <p:nvGraphicFramePr>
          <p:cNvPr id="5" name="표 10"/>
          <p:cNvGraphicFramePr>
            <a:graphicFrameLocks noGrp="1"/>
          </p:cNvGraphicFramePr>
          <p:nvPr/>
        </p:nvGraphicFramePr>
        <p:xfrm>
          <a:off x="1292860" y="2186940"/>
          <a:ext cx="9111615" cy="3592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825"/>
                <a:gridCol w="759460"/>
                <a:gridCol w="759460"/>
                <a:gridCol w="759460"/>
                <a:gridCol w="759460"/>
                <a:gridCol w="759460"/>
                <a:gridCol w="759460"/>
                <a:gridCol w="759460"/>
                <a:gridCol w="759460"/>
                <a:gridCol w="759460"/>
                <a:gridCol w="755650"/>
              </a:tblGrid>
              <a:tr h="61150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연구내용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7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8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9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11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12</a:t>
                      </a:r>
                      <a:r>
                        <a:rPr lang="ko-KR" altLang="en-US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</a:tr>
              <a:tr h="6330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드론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트래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킹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연구 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및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구현</a:t>
                      </a:r>
                      <a:endParaRPr lang="ko-KR" altLang="en-US" sz="12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81788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객체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인식 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모델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학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습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및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거리 추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정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연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</a:t>
                      </a:r>
                      <a:endParaRPr lang="ko-KR" altLang="en-US" sz="12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63309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테스트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및 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평가</a:t>
                      </a:r>
                      <a:r>
                        <a:rPr lang="en-US" altLang="ko-KR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/>
                      </a:r>
                      <a:br>
                        <a:rPr lang="en-US" altLang="ko-KR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</a:b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논문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작성</a:t>
                      </a:r>
                      <a:endParaRPr lang="ko-KR" altLang="en-US" sz="12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4483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성능개선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및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</a:rPr>
                        <a:t> 보완</a:t>
                      </a:r>
                      <a:endParaRPr lang="ko-KR" altLang="en-US" sz="1200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accent2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accent2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최종발표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2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준비</a:t>
                      </a:r>
                      <a:endParaRPr lang="ko-KR" altLang="en-US" sz="12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endParaRPr lang="ko-KR" altLang="en-US" kern="1200" i="0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rgbClr val="FC66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73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661035" y="1189990"/>
            <a:ext cx="3851910" cy="4324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>
                <a:latin typeface="나눔고딕" charset="0"/>
                <a:ea typeface="나눔고딕" charset="0"/>
              </a:rPr>
              <a:t>향후</a:t>
            </a:r>
            <a:r>
              <a:rPr lang="ko-KR" altLang="en-US" sz="2200">
                <a:latin typeface="나눔고딕" charset="0"/>
                <a:ea typeface="나눔고딕" charset="0"/>
              </a:rPr>
              <a:t> 계획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sp>
        <p:nvSpPr>
          <p:cNvPr id="3" name="Rect 43"/>
          <p:cNvSpPr txBox="1">
            <a:spLocks/>
          </p:cNvSpPr>
          <p:nvPr>
            <p:ph type="obj" idx="1"/>
          </p:nvPr>
        </p:nvSpPr>
        <p:spPr>
          <a:xfrm rot="0">
            <a:off x="836930" y="2637790"/>
            <a:ext cx="10518775" cy="44608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228600" indent="-228600" rtl="0" algn="l" defTabSz="914400" eaLnBrk="1" latinLnBrk="0" hangingPunct="1">
              <a:spcBef>
                <a:spcPct val="20000"/>
              </a:spcBef>
              <a:buFont typeface="맑은 고딕"/>
              <a:buChar char="•"/>
            </a:pPr>
            <a:r>
              <a:rPr lang="ko-KR" sz="1800">
                <a:latin typeface="Gulim" charset="0"/>
                <a:ea typeface="Gulim" charset="0"/>
              </a:rPr>
              <a:t>제작</a:t>
            </a:r>
            <a:r>
              <a:rPr lang="ko-KR" sz="1800">
                <a:latin typeface="Gulim" charset="0"/>
                <a:ea typeface="Gulim" charset="0"/>
              </a:rPr>
              <a:t> </a:t>
            </a:r>
            <a:r>
              <a:rPr lang="ko-KR" sz="1800">
                <a:latin typeface="Gulim" charset="0"/>
                <a:ea typeface="Gulim" charset="0"/>
              </a:rPr>
              <a:t>드론에</a:t>
            </a:r>
            <a:r>
              <a:rPr lang="ko-KR" sz="1800">
                <a:latin typeface="Gulim" charset="0"/>
                <a:ea typeface="Gulim" charset="0"/>
              </a:rPr>
              <a:t> </a:t>
            </a:r>
            <a:r>
              <a:rPr lang="ko-KR" sz="1800">
                <a:latin typeface="Gulim" charset="0"/>
                <a:ea typeface="Gulim" charset="0"/>
              </a:rPr>
              <a:t>지금까지</a:t>
            </a:r>
            <a:r>
              <a:rPr lang="ko-KR" sz="1800">
                <a:latin typeface="Gulim" charset="0"/>
                <a:ea typeface="Gulim" charset="0"/>
              </a:rPr>
              <a:t> </a:t>
            </a:r>
            <a:r>
              <a:rPr lang="ko-KR" sz="1800">
                <a:latin typeface="Gulim" charset="0"/>
                <a:ea typeface="Gulim" charset="0"/>
              </a:rPr>
              <a:t>구현한</a:t>
            </a:r>
            <a:r>
              <a:rPr lang="ko-KR" sz="1800">
                <a:latin typeface="Gulim" charset="0"/>
                <a:ea typeface="Gulim" charset="0"/>
              </a:rPr>
              <a:t> </a:t>
            </a:r>
            <a:r>
              <a:rPr lang="ko-KR" sz="1800">
                <a:latin typeface="Gulim" charset="0"/>
                <a:ea typeface="Gulim" charset="0"/>
              </a:rPr>
              <a:t>알고리즘을</a:t>
            </a:r>
            <a:r>
              <a:rPr lang="ko-KR" sz="1800">
                <a:latin typeface="Gulim" charset="0"/>
                <a:ea typeface="Gulim" charset="0"/>
              </a:rPr>
              <a:t> </a:t>
            </a:r>
            <a:r>
              <a:rPr lang="ko-KR" sz="1800">
                <a:latin typeface="Gulim" charset="0"/>
                <a:ea typeface="Gulim" charset="0"/>
              </a:rPr>
              <a:t>적용하여</a:t>
            </a:r>
            <a:r>
              <a:rPr lang="ko-KR" sz="1800">
                <a:latin typeface="Gulim" charset="0"/>
                <a:ea typeface="Gulim" charset="0"/>
              </a:rPr>
              <a:t> </a:t>
            </a:r>
            <a:r>
              <a:rPr lang="ko-KR" sz="1800">
                <a:latin typeface="Gulim" charset="0"/>
                <a:ea typeface="Gulim" charset="0"/>
              </a:rPr>
              <a:t>테스트.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 typeface="맑은 고딕"/>
              <a:buChar char="•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 typeface="맑은 고딕"/>
              <a:buChar char="•"/>
            </a:pPr>
            <a:r>
              <a:rPr lang="ko-KR" sz="1800">
                <a:latin typeface="Gulim" charset="0"/>
                <a:ea typeface="Gulim" charset="0"/>
              </a:rPr>
              <a:t>적 드론이 실내에 들어갔을 때의 시나리오도 있을 수 있기 때문에 ORB - SLAM을 이용한 실내 맵핑 </a:t>
            </a:r>
            <a:r>
              <a:rPr lang="ko-KR" sz="1800">
                <a:latin typeface="Gulim" charset="0"/>
                <a:ea typeface="Gulim" charset="0"/>
              </a:rPr>
              <a:t>사용.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 typeface="맑은 고딕"/>
              <a:buChar char="•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 typeface="맑은 고딕"/>
              <a:buChar char="•"/>
            </a:pPr>
            <a:r>
              <a:rPr lang="ko-KR" altLang="en-US" sz="1800">
                <a:latin typeface="Gulim" charset="0"/>
                <a:ea typeface="Gulim" charset="0"/>
              </a:rPr>
              <a:t>실시간으로 객체를 인식 할때 </a:t>
            </a:r>
            <a:r>
              <a:rPr lang="en-US" altLang="ko-KR" sz="1800">
                <a:latin typeface="Gulim" charset="0"/>
                <a:ea typeface="Gulim" charset="0"/>
              </a:rPr>
              <a:t>FPS</a:t>
            </a:r>
            <a:r>
              <a:rPr lang="ko-KR" altLang="en-US" sz="1800">
                <a:latin typeface="Gulim" charset="0"/>
                <a:ea typeface="Gulim" charset="0"/>
              </a:rPr>
              <a:t>가 너무 낮게 나오는 현상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800">
                <a:latin typeface="Gulim" charset="0"/>
                <a:ea typeface="Gulim" charset="0"/>
              </a:rPr>
              <a:t>	-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en-US" altLang="ko-KR" sz="1800">
                <a:latin typeface="Gulim" charset="0"/>
                <a:ea typeface="Gulim" charset="0"/>
              </a:rPr>
              <a:t>GPU</a:t>
            </a:r>
            <a:r>
              <a:rPr lang="ko-KR" altLang="en-US" sz="1800">
                <a:latin typeface="Gulim" charset="0"/>
                <a:ea typeface="Gulim" charset="0"/>
              </a:rPr>
              <a:t> 가속 기능과 연계 예정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spcBef>
                <a:spcPct val="20000"/>
              </a:spcBef>
              <a:buFont typeface="Arial"/>
              <a:buChar char="0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285750" indent="-285750" rtl="0" algn="l" defTabSz="91440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ko-KR" altLang="en-US" sz="1800">
                <a:latin typeface="Gulim" charset="0"/>
                <a:ea typeface="Gulim" charset="0"/>
              </a:rPr>
              <a:t>드론을 인식하는 과정에서 드론과 유사한 형태의 사물을 드론으로 인식하는 현상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800">
                <a:latin typeface="Gulim" charset="0"/>
                <a:ea typeface="Gulim" charset="0"/>
              </a:rPr>
              <a:t>	-</a:t>
            </a:r>
            <a:r>
              <a:rPr lang="ko-KR" altLang="en-US" sz="1800">
                <a:latin typeface="Gulim" charset="0"/>
                <a:ea typeface="Gulim" charset="0"/>
              </a:rPr>
              <a:t> 느린 </a:t>
            </a:r>
            <a:r>
              <a:rPr lang="en-US" altLang="ko-KR" sz="1800">
                <a:latin typeface="Gulim" charset="0"/>
                <a:ea typeface="Gulim" charset="0"/>
              </a:rPr>
              <a:t>fps</a:t>
            </a:r>
            <a:r>
              <a:rPr lang="ko-KR" altLang="en-US" sz="1800">
                <a:latin typeface="Gulim" charset="0"/>
                <a:ea typeface="Gulim" charset="0"/>
              </a:rPr>
              <a:t>로 인한 해상도 감소와</a:t>
            </a:r>
            <a:r>
              <a:rPr lang="en-US" altLang="ko-KR" sz="1800">
                <a:latin typeface="Gulim" charset="0"/>
                <a:ea typeface="Gulim" charset="0"/>
              </a:rPr>
              <a:t>, </a:t>
            </a:r>
            <a:r>
              <a:rPr lang="ko-KR" altLang="en-US" sz="1800">
                <a:latin typeface="Gulim" charset="0"/>
                <a:ea typeface="Gulim" charset="0"/>
              </a:rPr>
              <a:t>가벼운 모델사용</a:t>
            </a:r>
            <a:r>
              <a:rPr lang="en-US" altLang="ko-KR" sz="1800">
                <a:latin typeface="Gulim" charset="0"/>
                <a:ea typeface="Gulim" charset="0"/>
              </a:rPr>
              <a:t>, </a:t>
            </a:r>
            <a:r>
              <a:rPr lang="ko-KR" altLang="en-US" sz="1800">
                <a:latin typeface="Gulim" charset="0"/>
                <a:ea typeface="Gulim" charset="0"/>
              </a:rPr>
              <a:t>그리고 데이터셋에는 실험에 사용된 </a:t>
            </a:r>
            <a:r>
              <a:rPr lang="en-US" altLang="ko-KR" sz="1800">
                <a:latin typeface="Gulim" charset="0"/>
                <a:ea typeface="Gulim" charset="0"/>
              </a:rPr>
              <a:t>	tello</a:t>
            </a:r>
            <a:r>
              <a:rPr lang="ko-KR" altLang="en-US" sz="1800">
                <a:latin typeface="Gulim" charset="0"/>
                <a:ea typeface="Gulim" charset="0"/>
              </a:rPr>
              <a:t>드론에 대한 데이터가 거의 없다는 것이 문제점으로 예상됨 다른 데이터 셋과 다른 </a:t>
            </a:r>
            <a:r>
              <a:rPr lang="en-US" altLang="ko-KR" sz="1800">
                <a:latin typeface="Gulim" charset="0"/>
                <a:ea typeface="Gulim" charset="0"/>
              </a:rPr>
              <a:t>	</a:t>
            </a:r>
            <a:r>
              <a:rPr lang="ko-KR" altLang="en-US" sz="1800">
                <a:latin typeface="Gulim" charset="0"/>
                <a:ea typeface="Gulim" charset="0"/>
              </a:rPr>
              <a:t>모델을 고려하여 개선 진행중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spcBef>
                <a:spcPct val="20000"/>
              </a:spcBef>
              <a:buFont typeface="Arial"/>
              <a:buChar char="0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285750" indent="-285750" rtl="0" algn="l" defTabSz="914400" eaLnBrk="1" latinLnBrk="0" hangingPunct="1">
              <a:spcBef>
                <a:spcPct val="20000"/>
              </a:spcBef>
              <a:buFont typeface="Arial"/>
              <a:buChar char="•"/>
            </a:pPr>
            <a:r>
              <a:rPr lang="ko-KR" altLang="en-US" sz="1800">
                <a:latin typeface="Gulim" charset="0"/>
                <a:ea typeface="Gulim" charset="0"/>
              </a:rPr>
              <a:t>드론 트래킹을 진행할 때 추적 대상의 속도에 따라 추적할 방안이 부족함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800">
                <a:latin typeface="Gulim" charset="0"/>
                <a:ea typeface="Gulim" charset="0"/>
              </a:rPr>
              <a:t>	-</a:t>
            </a:r>
            <a:r>
              <a:rPr lang="ko-KR" altLang="en-US" sz="1800">
                <a:latin typeface="Gulim" charset="0"/>
                <a:ea typeface="Gulim" charset="0"/>
              </a:rPr>
              <a:t> 캡스톤 디자인 </a:t>
            </a:r>
            <a:r>
              <a:rPr lang="en-US" altLang="ko-KR" sz="1800">
                <a:latin typeface="Gulim" charset="0"/>
                <a:ea typeface="Gulim" charset="0"/>
              </a:rPr>
              <a:t>ll </a:t>
            </a:r>
            <a:r>
              <a:rPr lang="ko-KR" altLang="en-US" sz="1800">
                <a:latin typeface="Gulim" charset="0"/>
                <a:ea typeface="Gulim" charset="0"/>
              </a:rPr>
              <a:t>를 진행하며 정찰 드론의 트래킹 속도를 늘려 유동적으로 </a:t>
            </a:r>
            <a:r>
              <a:rPr lang="en-US" altLang="ko-KR" sz="1800">
                <a:latin typeface="Gulim" charset="0"/>
                <a:ea typeface="Gulim" charset="0"/>
              </a:rPr>
              <a:t/>
            </a:r>
            <a:br>
              <a:rPr lang="en-US" altLang="ko-KR" sz="1800">
                <a:latin typeface="Gulim" charset="0"/>
                <a:ea typeface="Gulim" charset="0"/>
              </a:rPr>
            </a:br>
            <a:r>
              <a:rPr lang="en-US" altLang="ko-KR" sz="1800">
                <a:latin typeface="Gulim" charset="0"/>
                <a:ea typeface="Gulim" charset="0"/>
              </a:rPr>
              <a:t>	</a:t>
            </a:r>
            <a:r>
              <a:rPr lang="ko-KR" altLang="en-US" sz="1800">
                <a:latin typeface="Gulim" charset="0"/>
                <a:ea typeface="Gulim" charset="0"/>
              </a:rPr>
              <a:t>대처할 수 있도록 수정할 계획에 있음</a:t>
            </a:r>
            <a:r>
              <a:rPr lang="en-US" altLang="ko-KR" sz="1800">
                <a:latin typeface="Gulim" charset="0"/>
                <a:ea typeface="Gulim" charset="0"/>
              </a:rPr>
              <a:t>.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spcBef>
                <a:spcPct val="20000"/>
              </a:spcBef>
              <a:buFont typeface="Arial"/>
              <a:buChar char="0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spcBef>
                <a:spcPct val="20000"/>
              </a:spcBef>
              <a:buFont typeface="Arial"/>
              <a:buChar char="0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285750" indent="-285750" rtl="0" algn="l" defTabSz="914400" eaLnBrk="1" latinLnBrk="0" hangingPunct="1">
              <a:spcBef>
                <a:spcPct val="20000"/>
              </a:spcBef>
              <a:buFont typeface="Arial"/>
              <a:buChar char="•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285750" indent="-285750" rtl="0" algn="l" defTabSz="914400" eaLnBrk="1" latinLnBrk="0" hangingPunct="1">
              <a:spcBef>
                <a:spcPct val="20000"/>
              </a:spcBef>
              <a:buFont typeface="Arial"/>
              <a:buChar char="•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spcBef>
                <a:spcPct val="20000"/>
              </a:spcBef>
              <a:buFont typeface="Arial"/>
              <a:buChar char="0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spcBef>
                <a:spcPct val="20000"/>
              </a:spcBef>
              <a:buFont typeface="Gulim"/>
              <a:buChar char="-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 typeface="맑은 고딕"/>
              <a:buChar char="•"/>
            </a:pPr>
            <a:endParaRPr lang="ko-KR" altLang="en-US" sz="1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 typeface="맑은 고딕"/>
              <a:buChar char="•"/>
            </a:pPr>
            <a:endParaRPr lang="ko-KR" altLang="en-US" sz="2400">
              <a:latin typeface="맑은 고딕" charset="0"/>
              <a:ea typeface="맑은 고딕" charset="0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 typeface="맑은 고딕"/>
              <a:buChar char="•"/>
            </a:pPr>
            <a:endParaRPr lang="ko-KR" altLang="en-US" sz="2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661035" y="1226820"/>
            <a:ext cx="3851910" cy="4324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>
                <a:latin typeface="나눔고딕" charset="0"/>
                <a:ea typeface="나눔고딕" charset="0"/>
              </a:rPr>
              <a:t>참고</a:t>
            </a:r>
            <a:r>
              <a:rPr lang="ko-KR" altLang="en-US" sz="2200">
                <a:latin typeface="나눔고딕" charset="0"/>
                <a:ea typeface="나눔고딕" charset="0"/>
              </a:rPr>
              <a:t> 문헌</a:t>
            </a:r>
            <a:endParaRPr lang="ko-KR" altLang="en-US" sz="2200"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45"/>
          <p:cNvSpPr txBox="1">
            <a:spLocks/>
          </p:cNvSpPr>
          <p:nvPr>
            <p:ph type="obj" idx="1"/>
          </p:nvPr>
        </p:nvSpPr>
        <p:spPr>
          <a:xfrm rot="0">
            <a:off x="798830" y="2927350"/>
            <a:ext cx="10518140" cy="386969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20000"/>
          </a:bodyPr>
          <a:lstStyle/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altLang="ko-KR" sz="1800">
                <a:latin typeface="맑은 고딕" charset="0"/>
                <a:ea typeface="나눔고딕" charset="0"/>
                <a:cs typeface="+mn-cs"/>
              </a:rPr>
              <a:t>[1]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 Davidovich Barak." Towards the Detection of GPS Spoofing Attacks against Drones by 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Analyzing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 Camera's Video Stream.,",</a:t>
            </a: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altLang="ko-KR" sz="1800">
                <a:latin typeface="맑은 고딕" charset="0"/>
                <a:ea typeface="나눔고딕" charset="0"/>
                <a:cs typeface="+mn-cs"/>
              </a:rPr>
              <a:t>[2]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 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최민우</a:t>
            </a: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조남석 </a:t>
            </a: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"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Simulation Study on Search Strategies for the Reconnaissance Drone," </a:t>
            </a: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한국시뮬레이션학회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 논문지</a:t>
            </a: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, 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Vol. 28, No. 1, pp. 23-39, 2019.</a:t>
            </a: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altLang="ko-KR" sz="1800">
                <a:latin typeface="맑은 고딕" charset="0"/>
                <a:ea typeface="나눔고딕" charset="0"/>
                <a:cs typeface="+mn-cs"/>
              </a:rPr>
              <a:t>[3]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 </a:t>
            </a:r>
            <a:r>
              <a:rPr altLang="ko-KR" sz="1800">
                <a:latin typeface="맑은 고딕" charset="0"/>
                <a:ea typeface="나눔고딕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https://github.com/WongKinYiu/yolov7</a:t>
            </a: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altLang="ko-KR" sz="1800">
                <a:latin typeface="맑은 고딕" charset="0"/>
                <a:ea typeface="나눔고딕" charset="0"/>
                <a:cs typeface="+mn-cs"/>
              </a:rPr>
              <a:t>[4]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 Chang, Yunseok, "An enhanced rerouting cost estimation algorithm towards internet of drone." 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Journal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 of Supercomputing. Vol. 76, Issue 12, p10036-10049, 2020.</a:t>
            </a: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[5]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altLang="ko-KR" sz="1800">
                <a:latin typeface="맑은 고딕" charset="0"/>
                <a:ea typeface="나눔고딕" charset="0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https://www.droneportal.or.kr/subList/22000000118</a:t>
            </a:r>
            <a:r>
              <a:rPr lang="en-US" altLang="ko-KR" sz="1800">
                <a:latin typeface="맑은 고딕" charset="0"/>
                <a:ea typeface="맑은 고딕" charset="0"/>
                <a:cs typeface="+mn-cs"/>
              </a:rPr>
              <a:t>,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 드론정보포털 드론 산업체 현황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  <a:p>
            <a:pPr marL="0" indent="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altLang="ko-KR" sz="1800">
                <a:latin typeface="맑은 고딕" charset="0"/>
                <a:ea typeface="나눔고딕" charset="0"/>
                <a:cs typeface="+mn-cs"/>
              </a:rPr>
              <a:t>[6]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 손소희, 전진우, 이인재, 차지훈, 최해철. (2019). 동적 카메라 환경에서의 소형 드론 추적 방법. 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방송공학회논문지,</a:t>
            </a:r>
            <a:r>
              <a:rPr altLang="ko-KR" sz="1800">
                <a:latin typeface="맑은 고딕" charset="0"/>
                <a:ea typeface="나눔고딕" charset="0"/>
                <a:cs typeface="+mn-cs"/>
              </a:rPr>
              <a:t> 24(5), 802-812.</a:t>
            </a:r>
            <a:endParaRPr lang="ko-KR" altLang="en-US" sz="1800">
              <a:latin typeface="맑은 고딕" charset="0"/>
              <a:ea typeface="나눔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280035" y="1183640"/>
            <a:ext cx="2266315" cy="4324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200" cap="none" i="0" b="0" strike="noStrike">
                <a:latin typeface="나눔고딕" charset="0"/>
                <a:ea typeface="나눔고딕" charset="0"/>
              </a:rPr>
              <a:t>목차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46"/>
          <p:cNvSpPr txBox="1">
            <a:spLocks/>
          </p:cNvSpPr>
          <p:nvPr>
            <p:ph type="obj" idx="2"/>
          </p:nvPr>
        </p:nvSpPr>
        <p:spPr>
          <a:xfrm rot="0">
            <a:off x="838200" y="2754630"/>
            <a:ext cx="10517505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800">
                <a:latin typeface="Gulim" charset="0"/>
                <a:ea typeface="Gulim" charset="0"/>
              </a:rPr>
              <a:t>연구</a:t>
            </a:r>
            <a:r>
              <a:rPr lang="ko-KR" altLang="en-US" sz="2800">
                <a:latin typeface="Gulim" charset="0"/>
                <a:ea typeface="Gulim" charset="0"/>
              </a:rPr>
              <a:t> </a:t>
            </a:r>
            <a:r>
              <a:rPr lang="ko-KR" altLang="en-US" sz="2800">
                <a:latin typeface="Gulim" charset="0"/>
                <a:ea typeface="Gulim" charset="0"/>
              </a:rPr>
              <a:t>배경</a:t>
            </a:r>
            <a:endParaRPr lang="ko-KR" altLang="en-US" sz="2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800">
                <a:latin typeface="Gulim" charset="0"/>
                <a:ea typeface="Gulim" charset="0"/>
              </a:rPr>
              <a:t>연구 목표</a:t>
            </a:r>
            <a:endParaRPr lang="ko-KR" altLang="en-US" sz="2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800">
                <a:latin typeface="Gulim" charset="0"/>
                <a:ea typeface="Gulim" charset="0"/>
              </a:rPr>
              <a:t>연구 내용</a:t>
            </a:r>
            <a:endParaRPr lang="ko-KR" altLang="en-US" sz="28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800">
                <a:latin typeface="Gulim" charset="0"/>
                <a:ea typeface="Gulim" charset="0"/>
              </a:rPr>
              <a:t>결론 및 향후 계획</a:t>
            </a:r>
            <a:endParaRPr lang="ko-KR" altLang="en-US" sz="2800">
              <a:latin typeface="Gulim" charset="0"/>
              <a:ea typeface="Guli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946150" y="1228090"/>
            <a:ext cx="10513060" cy="51695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342900" indent="-342900" rtl="0" algn="l" defTabSz="914400" eaLnBrk="1" latinLnBrk="0" hangingPunct="1">
              <a:buFontTx/>
              <a:buNone/>
            </a:pPr>
            <a:r>
              <a:rPr lang="ko-KR" altLang="en-US" sz="2200">
                <a:latin typeface="Gulim" charset="0"/>
                <a:ea typeface="Gulim" charset="0"/>
              </a:rPr>
              <a:t>연구배경</a:t>
            </a:r>
            <a:endParaRPr lang="ko-KR" altLang="en-US" sz="22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Tx/>
              <a:buNone/>
            </a:pPr>
            <a:endParaRPr lang="ko-KR" altLang="en-US" sz="220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 lang="ko-KR" altLang="en-US" sz="1800" b="0">
                <a:solidFill>
                  <a:srgbClr val="000000"/>
                </a:solidFill>
                <a:latin typeface="Gulim" charset="0"/>
                <a:ea typeface="Gulim" charset="0"/>
              </a:rPr>
              <a:t>드론 산업이 성장함에 따라 다양한 분야에 사용됨</a:t>
            </a:r>
            <a:endParaRPr lang="ko-KR" altLang="en-US" sz="1800" b="0">
              <a:solidFill>
                <a:srgbClr val="000000"/>
              </a:solidFill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endParaRPr lang="ko-KR" altLang="en-US" sz="1800" b="0">
              <a:solidFill>
                <a:srgbClr val="000000"/>
              </a:solidFill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 lang="ko-KR" altLang="en-US" sz="1800" b="0">
                <a:latin typeface="Gulim" charset="0"/>
                <a:ea typeface="Gulim" charset="0"/>
              </a:rPr>
              <a:t>드론의 </a:t>
            </a:r>
            <a:r>
              <a:rPr lang="ko-KR" altLang="en-US" sz="1800" i="0" b="0">
                <a:latin typeface="Gulim" charset="0"/>
                <a:ea typeface="Gulim" charset="0"/>
              </a:rPr>
              <a:t>소재</a:t>
            </a:r>
            <a:r>
              <a:rPr lang="en-US" altLang="ko-KR" sz="1800" i="0" b="0">
                <a:latin typeface="Gulim" charset="0"/>
                <a:ea typeface="Gulim" charset="0"/>
              </a:rPr>
              <a:t>, </a:t>
            </a:r>
            <a:r>
              <a:rPr lang="ko-KR" altLang="en-US" sz="1800" i="0" b="0">
                <a:latin typeface="Gulim" charset="0"/>
                <a:ea typeface="Gulim" charset="0"/>
              </a:rPr>
              <a:t>부품</a:t>
            </a:r>
            <a:r>
              <a:rPr lang="en-US" altLang="ko-KR" sz="1800" i="0" b="0">
                <a:latin typeface="Gulim" charset="0"/>
                <a:ea typeface="Gulim" charset="0"/>
              </a:rPr>
              <a:t>, </a:t>
            </a:r>
            <a:r>
              <a:rPr lang="ko-KR" altLang="en-US" sz="1800" i="0" b="0">
                <a:latin typeface="Gulim" charset="0"/>
                <a:ea typeface="Gulim" charset="0"/>
              </a:rPr>
              <a:t>장비의 경량</a:t>
            </a:r>
            <a:r>
              <a:rPr lang="en-US" altLang="ko-KR" sz="1800" i="0" b="0">
                <a:latin typeface="Gulim" charset="0"/>
                <a:ea typeface="Gulim" charset="0"/>
              </a:rPr>
              <a:t>·</a:t>
            </a:r>
            <a:r>
              <a:rPr lang="ko-KR" altLang="en-US" sz="1800" i="0" b="0">
                <a:latin typeface="Gulim" charset="0"/>
                <a:ea typeface="Gulim" charset="0"/>
              </a:rPr>
              <a:t>저가화로 소형 드론이 활발하게 사용</a:t>
            </a:r>
            <a:endParaRPr lang="ko-KR" altLang="en-US" sz="1800" i="0" b="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endParaRPr lang="ko-KR" altLang="en-US" sz="1800" b="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 lang="ko-KR" altLang="en-US" sz="1800" b="0">
                <a:latin typeface="Gulim" charset="0"/>
                <a:ea typeface="Gulim" charset="0"/>
              </a:rPr>
              <a:t>드론시장의 성장세에 따라 드론기체 </a:t>
            </a:r>
            <a:r>
              <a:rPr lang="ko-KR" altLang="en-US" sz="1800" b="1">
                <a:latin typeface="Gulim" charset="0"/>
                <a:ea typeface="Gulim" charset="0"/>
              </a:rPr>
              <a:t>신고대수도</a:t>
            </a:r>
            <a:r>
              <a:rPr lang="ko-KR" altLang="en-US" sz="1800" b="1">
                <a:latin typeface="Gulim" charset="0"/>
                <a:ea typeface="Gulim" charset="0"/>
              </a:rPr>
              <a:t> </a:t>
            </a:r>
            <a:r>
              <a:rPr lang="ko-KR" altLang="en-US" sz="1800" b="1">
                <a:latin typeface="Gulim" charset="0"/>
                <a:ea typeface="Gulim" charset="0"/>
              </a:rPr>
              <a:t>함께</a:t>
            </a:r>
            <a:r>
              <a:rPr lang="ko-KR" altLang="en-US" sz="1800" b="1">
                <a:latin typeface="Gulim" charset="0"/>
                <a:ea typeface="Gulim" charset="0"/>
              </a:rPr>
              <a:t> </a:t>
            </a:r>
            <a:r>
              <a:rPr lang="ko-KR" altLang="en-US" sz="1800" b="1">
                <a:latin typeface="Gulim" charset="0"/>
                <a:ea typeface="Gulim" charset="0"/>
              </a:rPr>
              <a:t>증가</a:t>
            </a:r>
            <a:r>
              <a:rPr lang="ko-KR" altLang="en-US" sz="1800" b="0">
                <a:latin typeface="Gulim" charset="0"/>
                <a:ea typeface="Gulim" charset="0"/>
              </a:rPr>
              <a:t>하고 있음</a:t>
            </a:r>
            <a:endParaRPr lang="ko-KR" altLang="en-US" sz="1800" b="0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endParaRPr lang="ko-KR" altLang="en-US" sz="2200">
              <a:latin typeface="나눔고딕" charset="0"/>
              <a:ea typeface="나눔고딕" charset="0"/>
            </a:endParaRPr>
          </a:p>
          <a:p>
            <a:pPr marL="342900" indent="-342900" rtl="0" algn="l" defTabSz="914400" eaLnBrk="1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연구</a:t>
            </a:r>
            <a:r>
              <a:rPr sz="2200">
                <a:latin typeface="나눔고딕" charset="0"/>
                <a:ea typeface="나눔고딕" charset="0"/>
              </a:rPr>
              <a:t> 목적</a:t>
            </a:r>
            <a:endParaRPr lang="ko-KR" altLang="en-US" sz="2200">
              <a:latin typeface="나눔고딕" charset="0"/>
              <a:ea typeface="나눔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>
                <a:latin typeface="Gulim" charset="0"/>
                <a:ea typeface="Gulim" charset="0"/>
              </a:rPr>
              <a:t>미확인</a:t>
            </a:r>
            <a:r>
              <a:rPr>
                <a:latin typeface="Gulim" charset="0"/>
                <a:ea typeface="Gulim" charset="0"/>
              </a:rPr>
              <a:t> 드론의 </a:t>
            </a:r>
            <a:r>
              <a:rPr cap="none" i="0" b="1" strike="noStrike">
                <a:latin typeface="Gulim" charset="0"/>
                <a:ea typeface="Gulim" charset="0"/>
              </a:rPr>
              <a:t>감시</a:t>
            </a:r>
            <a:endParaRPr lang="ko-KR" altLang="en-US" cap="none" i="0" b="1" strike="noStrike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endParaRPr lang="ko-KR" altLang="en-US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 cap="none" i="0" b="0" strike="noStrike">
                <a:latin typeface="Gulim" charset="0"/>
                <a:ea typeface="Gulim" charset="0"/>
              </a:rPr>
              <a:t>안티</a:t>
            </a:r>
            <a:r>
              <a:rPr cap="none" i="0" b="0" strike="noStrike">
                <a:latin typeface="Gulim" charset="0"/>
                <a:ea typeface="Gulim" charset="0"/>
              </a:rPr>
              <a:t> 드론을 미확인 드론 포착 장소로 </a:t>
            </a:r>
            <a:r>
              <a:rPr cap="none" i="0" b="1" strike="noStrike">
                <a:latin typeface="Gulim" charset="0"/>
                <a:ea typeface="Gulim" charset="0"/>
              </a:rPr>
              <a:t>이동, 추적</a:t>
            </a:r>
            <a:endParaRPr lang="ko-KR" altLang="en-US" cap="none" i="0" b="1" strike="noStrike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endParaRPr lang="ko-KR" altLang="en-US" cap="none" i="0" b="1" strike="noStrike">
              <a:latin typeface="Gulim" charset="0"/>
              <a:ea typeface="Gulim" charset="0"/>
            </a:endParaRPr>
          </a:p>
          <a:p>
            <a:pPr marL="342900" indent="-342900" rtl="0" algn="l" defTabSz="914400" eaLnBrk="1" latinLnBrk="0" hangingPunct="1">
              <a:buFont typeface="Arial"/>
              <a:buChar char="•"/>
            </a:pPr>
            <a:r>
              <a:rPr lang="ko-KR" altLang="en-US">
                <a:latin typeface="Gulim" charset="0"/>
                <a:ea typeface="Gulim" charset="0"/>
              </a:rPr>
              <a:t>미확인</a:t>
            </a:r>
            <a:r>
              <a:rPr lang="ko-KR" altLang="en-US">
                <a:latin typeface="Gulim" charset="0"/>
                <a:ea typeface="Gulim" charset="0"/>
              </a:rPr>
              <a:t> 드론의</a:t>
            </a:r>
            <a:r>
              <a:rPr lang="ko-KR" altLang="en-US" b="1">
                <a:latin typeface="Gulim" charset="0"/>
                <a:ea typeface="Gulim" charset="0"/>
              </a:rPr>
              <a:t> </a:t>
            </a:r>
            <a:r>
              <a:rPr lang="ko-KR" altLang="en-US" b="1">
                <a:latin typeface="Gulim" charset="0"/>
                <a:ea typeface="Gulim" charset="0"/>
              </a:rPr>
              <a:t>경로</a:t>
            </a:r>
            <a:r>
              <a:rPr lang="ko-KR" altLang="en-US" b="1">
                <a:latin typeface="Gulim" charset="0"/>
                <a:ea typeface="Gulim" charset="0"/>
              </a:rPr>
              <a:t> </a:t>
            </a:r>
            <a:r>
              <a:rPr lang="ko-KR" altLang="en-US" b="1">
                <a:latin typeface="Gulim" charset="0"/>
                <a:ea typeface="Gulim" charset="0"/>
              </a:rPr>
              <a:t>예측</a:t>
            </a:r>
            <a:endParaRPr lang="ko-KR" altLang="en-US" b="1">
              <a:latin typeface="Gulim" charset="0"/>
              <a:ea typeface="Gulim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8423910" y="3618230"/>
            <a:ext cx="3121025" cy="431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그림</a:t>
            </a:r>
            <a:r>
              <a:rPr sz="1100">
                <a:latin typeface="맑은 고딕" charset="0"/>
                <a:ea typeface="맑은 고딕" charset="0"/>
              </a:rPr>
              <a:t> 1: 국내 드론시장 규모(단위: 억 원) </a:t>
            </a:r>
            <a:endParaRPr lang="ko-KR" altLang="en-US" sz="11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(자료:</a:t>
            </a:r>
            <a:r>
              <a:rPr sz="1100">
                <a:latin typeface="맑은 고딕" charset="0"/>
                <a:ea typeface="맑은 고딕" charset="0"/>
              </a:rPr>
              <a:t> 국토교통부)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pic>
        <p:nvPicPr>
          <p:cNvPr id="8" name="Picture " descr="/Users/gomuseo/Library/Group Containers/L48J367XN4.com.infraware.PolarisOffice/EngineTemp/47856/image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568690" y="1538605"/>
            <a:ext cx="2976245" cy="2007234"/>
          </a:xfrm>
          <a:prstGeom prst="rect"/>
          <a:noFill/>
        </p:spPr>
      </p:pic>
      <p:pic>
        <p:nvPicPr>
          <p:cNvPr id="10" name="Picture " descr="/Users/gomuseo/Library/Group Containers/L48J367XN4.com.infraware.PolarisOffice/EngineTemp/47856/image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98205" y="4119880"/>
            <a:ext cx="2961005" cy="2035809"/>
          </a:xfrm>
          <a:prstGeom prst="rect"/>
          <a:noFill/>
        </p:spPr>
      </p:pic>
      <p:sp>
        <p:nvSpPr>
          <p:cNvPr id="11" name="Rect 0"/>
          <p:cNvSpPr txBox="1">
            <a:spLocks/>
          </p:cNvSpPr>
          <p:nvPr/>
        </p:nvSpPr>
        <p:spPr>
          <a:xfrm rot="0">
            <a:off x="8260080" y="6162040"/>
            <a:ext cx="3437255" cy="262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그림</a:t>
            </a:r>
            <a:r>
              <a:rPr sz="1100">
                <a:latin typeface="맑은 고딕" charset="0"/>
                <a:ea typeface="맑은 고딕" charset="0"/>
              </a:rPr>
              <a:t> 2: 드론기체 신고대수 (자료: 한국교통안전공단)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784225" y="1183640"/>
            <a:ext cx="277812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200" cap="none" i="0" b="0" strike="noStrike">
                <a:latin typeface="나눔고딕" charset="0"/>
                <a:ea typeface="나눔고딕" charset="0"/>
              </a:rPr>
              <a:t>기존</a:t>
            </a:r>
            <a:r>
              <a:rPr sz="2200" cap="none" i="0" b="0" strike="noStrike">
                <a:latin typeface="나눔고딕" charset="0"/>
                <a:ea typeface="나눔고딕" charset="0"/>
              </a:rPr>
              <a:t> 연구와의 차별점 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pic>
        <p:nvPicPr>
          <p:cNvPr id="3" name="그림 3" descr="/Users/gomuseo/Library/Group Containers/L48J367XN4.com.infraware.PolarisOffice/EngineTemp/47856/fImage1760495247369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6865" y="2475230"/>
            <a:ext cx="7215505" cy="3136900"/>
          </a:xfrm>
          <a:prstGeom prst="rect"/>
          <a:noFill/>
        </p:spPr>
      </p:pic>
      <p:sp>
        <p:nvSpPr>
          <p:cNvPr id="4" name="텍스트 상자 4"/>
          <p:cNvSpPr txBox="1">
            <a:spLocks/>
          </p:cNvSpPr>
          <p:nvPr/>
        </p:nvSpPr>
        <p:spPr>
          <a:xfrm rot="0">
            <a:off x="784225" y="2031365"/>
            <a:ext cx="6276340" cy="2774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1800" i="0" b="0">
                <a:latin typeface="sans-serif" charset="0"/>
                <a:ea typeface="sans-serif" charset="0"/>
              </a:rPr>
              <a:t>-</a:t>
            </a:r>
            <a:r>
              <a:rPr sz="1800" i="0" b="0">
                <a:latin typeface="sans-serif" charset="0"/>
                <a:ea typeface="sans-serif" charset="0"/>
              </a:rPr>
              <a:t> 동적</a:t>
            </a:r>
            <a:r>
              <a:rPr sz="1800" i="0" b="0">
                <a:latin typeface="sans-serif" charset="0"/>
                <a:ea typeface="sans-serif" charset="0"/>
              </a:rPr>
              <a:t> 카메라 환경에서의 소형 드론 </a:t>
            </a:r>
            <a:r>
              <a:rPr sz="1800" i="0" b="0">
                <a:latin typeface="sans-serif" charset="0"/>
                <a:ea typeface="sans-serif" charset="0"/>
              </a:rPr>
              <a:t>추적</a:t>
            </a:r>
            <a:r>
              <a:rPr sz="1800" i="0" b="0">
                <a:latin typeface="sans-serif" charset="0"/>
                <a:ea typeface="sans-serif" charset="0"/>
              </a:rPr>
              <a:t> </a:t>
            </a:r>
            <a:r>
              <a:rPr sz="1800" i="0" b="0">
                <a:latin typeface="sans-serif" charset="0"/>
                <a:ea typeface="sans-serif" charset="0"/>
              </a:rPr>
              <a:t>방법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" name="텍스트 상자 5"/>
          <p:cNvSpPr txBox="1">
            <a:spLocks/>
          </p:cNvSpPr>
          <p:nvPr/>
        </p:nvSpPr>
        <p:spPr>
          <a:xfrm rot="0">
            <a:off x="7531735" y="3349625"/>
            <a:ext cx="4120514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-</a:t>
            </a:r>
            <a:r>
              <a:rPr sz="1800">
                <a:latin typeface="나눔고딕" charset="0"/>
                <a:ea typeface="나눔고딕" charset="0"/>
              </a:rPr>
              <a:t> 본 논문에서는 PTZ 카메라만을 이용하</a:t>
            </a:r>
            <a:r>
              <a:rPr sz="1800">
                <a:latin typeface="나눔고딕" charset="0"/>
                <a:ea typeface="나눔고딕" charset="0"/>
              </a:rPr>
              <a:t>여</a:t>
            </a:r>
            <a:r>
              <a:rPr sz="1800">
                <a:latin typeface="나눔고딕" charset="0"/>
                <a:ea typeface="나눔고딕" charset="0"/>
              </a:rPr>
              <a:t> 드론을 추적한다.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" name="텍스트 상자 6"/>
          <p:cNvSpPr txBox="1">
            <a:spLocks/>
          </p:cNvSpPr>
          <p:nvPr/>
        </p:nvSpPr>
        <p:spPr>
          <a:xfrm rot="0">
            <a:off x="434975" y="6003925"/>
            <a:ext cx="1029906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본</a:t>
            </a:r>
            <a:r>
              <a:rPr sz="1800">
                <a:latin typeface="나눔고딕" charset="0"/>
                <a:ea typeface="나눔고딕" charset="0"/>
              </a:rPr>
              <a:t> 프로젝트에서는 지상카메라를 통해 검출된 드론에 </a:t>
            </a:r>
            <a:r>
              <a:rPr sz="1800" b="1">
                <a:latin typeface="나눔고딕" charset="0"/>
                <a:ea typeface="나눔고딕" charset="0"/>
              </a:rPr>
              <a:t>추적용 드론을 보내 트래킹</a:t>
            </a:r>
            <a:r>
              <a:rPr sz="1800">
                <a:latin typeface="나눔고딕" charset="0"/>
                <a:ea typeface="나눔고딕" charset="0"/>
              </a:rPr>
              <a:t>하는 시스템을 구현한다. 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4" descr="/Users/gomuseo/Library/Group Containers/L48J367XN4.com.infraware.PolarisOffice/EngineTemp/47856/image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368925" y="5421630"/>
            <a:ext cx="1116330" cy="1109980"/>
          </a:xfrm>
          <a:prstGeom prst="rect"/>
          <a:noFill/>
        </p:spPr>
      </p:pic>
      <p:pic>
        <p:nvPicPr>
          <p:cNvPr id="4" name="그림 1" descr="/Users/gomuseo/Library/Group Containers/L48J367XN4.com.infraware.PolarisOffice/EngineTemp/47856/image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43225" y="3451860"/>
            <a:ext cx="922655" cy="920115"/>
          </a:xfrm>
          <a:prstGeom prst="rect"/>
          <a:noFill/>
        </p:spPr>
      </p:pic>
      <p:pic>
        <p:nvPicPr>
          <p:cNvPr id="5" name="그림 2" descr="/Users/gomuseo/Library/Group Containers/L48J367XN4.com.infraware.PolarisOffice/EngineTemp/47856/image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095875" y="2303145"/>
            <a:ext cx="950595" cy="948055"/>
          </a:xfrm>
          <a:prstGeom prst="rect"/>
          <a:noFill/>
        </p:spPr>
      </p:pic>
      <p:pic>
        <p:nvPicPr>
          <p:cNvPr id="6" name="그림 3" descr="/Users/gomuseo/Library/Group Containers/L48J367XN4.com.infraware.PolarisOffice/EngineTemp/47856/image9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30930" y="4645025"/>
            <a:ext cx="1562100" cy="1562100"/>
          </a:xfrm>
          <a:prstGeom prst="rect"/>
          <a:noFill/>
        </p:spPr>
      </p:pic>
      <p:sp>
        <p:nvSpPr>
          <p:cNvPr id="8" name="텍스트 상자 5"/>
          <p:cNvSpPr txBox="1">
            <a:spLocks/>
          </p:cNvSpPr>
          <p:nvPr/>
        </p:nvSpPr>
        <p:spPr>
          <a:xfrm rot="0">
            <a:off x="733425" y="2216785"/>
            <a:ext cx="313182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b="1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2.</a:t>
            </a:r>
            <a:r>
              <a:rPr sz="1800" b="1">
                <a:latin typeface="나눔고딕" charset="0"/>
                <a:ea typeface="나눔고딕" charset="0"/>
              </a:rPr>
              <a:t> </a:t>
            </a:r>
            <a:r>
              <a:rPr sz="1800" b="1">
                <a:latin typeface="나눔고딕" charset="0"/>
                <a:ea typeface="나눔고딕" charset="0"/>
              </a:rPr>
              <a:t>미확인 드론 </a:t>
            </a:r>
            <a:r>
              <a:rPr sz="1800">
                <a:latin typeface="나눔고딕" charset="0"/>
                <a:ea typeface="나눔고딕" charset="0"/>
              </a:rPr>
              <a:t>정보를</a:t>
            </a:r>
            <a:r>
              <a:rPr sz="1800">
                <a:latin typeface="나눔고딕" charset="0"/>
                <a:ea typeface="나눔고딕" charset="0"/>
              </a:rPr>
              <a:t> 목표 </a:t>
            </a:r>
            <a:r>
              <a:rPr sz="1800">
                <a:latin typeface="나눔고딕" charset="0"/>
                <a:ea typeface="나눔고딕" charset="0"/>
              </a:rPr>
              <a:t>추적용</a:t>
            </a:r>
            <a:r>
              <a:rPr sz="1800">
                <a:latin typeface="나눔고딕" charset="0"/>
                <a:ea typeface="나눔고딕" charset="0"/>
              </a:rPr>
              <a:t> 드론으로 전송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	</a:t>
            </a:r>
            <a:endParaRPr lang="ko-KR" altLang="en-US">
              <a:latin typeface="나눔고딕" charset="0"/>
              <a:ea typeface="나눔고딕" charset="0"/>
            </a:endParaRPr>
          </a:p>
        </p:txBody>
      </p:sp>
      <p:pic>
        <p:nvPicPr>
          <p:cNvPr id="9" name="그림 6" descr="/Users/gomuseo/Library/Group Containers/L48J367XN4.com.infraware.PolarisOffice/EngineTemp/47856/image10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31760" y="2236470"/>
            <a:ext cx="983615" cy="981710"/>
          </a:xfrm>
          <a:prstGeom prst="rect"/>
          <a:noFill/>
        </p:spPr>
      </p:pic>
      <p:sp>
        <p:nvSpPr>
          <p:cNvPr id="3" name="부분 원형 2"/>
          <p:cNvSpPr>
            <a:spLocks/>
          </p:cNvSpPr>
          <p:nvPr/>
        </p:nvSpPr>
        <p:spPr>
          <a:xfrm rot="9240000">
            <a:off x="4828540" y="1430655"/>
            <a:ext cx="2557145" cy="2592705"/>
          </a:xfrm>
          <a:prstGeom prst="pie">
            <a:avLst>
              <a:gd name="adj1" fmla="val 10731875"/>
              <a:gd name="adj2" fmla="val 1377966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 rot="0" flipH="1">
            <a:off x="4072890" y="2989580"/>
            <a:ext cx="983615" cy="775970"/>
          </a:xfrm>
          <a:prstGeom prst="straightConnector1"/>
          <a:ln w="7620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 rot="0">
            <a:off x="4800600" y="1746250"/>
            <a:ext cx="4411345" cy="6464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800">
                <a:latin typeface="나눔고딕" charset="0"/>
                <a:ea typeface="나눔고딕" charset="0"/>
              </a:rPr>
              <a:t>1.</a:t>
            </a:r>
            <a:r>
              <a:rPr lang="ko-KR" altLang="en-US">
                <a:latin typeface="나눔고딕" charset="0"/>
                <a:ea typeface="나눔고딕" charset="0"/>
              </a:rPr>
              <a:t> </a:t>
            </a:r>
            <a:r>
              <a:rPr lang="ko-KR" altLang="en-US">
                <a:latin typeface="나눔고딕" charset="0"/>
                <a:ea typeface="나눔고딕" charset="0"/>
              </a:rPr>
              <a:t>PTZ-카메라를</a:t>
            </a:r>
            <a:r>
              <a:rPr lang="ko-KR" altLang="en-US">
                <a:latin typeface="나눔고딕" charset="0"/>
                <a:ea typeface="나눔고딕" charset="0"/>
              </a:rPr>
              <a:t> </a:t>
            </a:r>
            <a:r>
              <a:rPr lang="ko-KR" altLang="en-US">
                <a:latin typeface="나눔고딕" charset="0"/>
                <a:ea typeface="나눔고딕" charset="0"/>
              </a:rPr>
              <a:t>통해</a:t>
            </a:r>
            <a:r>
              <a:rPr lang="ko-KR" altLang="en-US">
                <a:latin typeface="나눔고딕" charset="0"/>
                <a:ea typeface="나눔고딕" charset="0"/>
              </a:rPr>
              <a:t> </a:t>
            </a:r>
            <a:r>
              <a:rPr lang="ko-KR" altLang="en-US">
                <a:latin typeface="나눔고딕" charset="0"/>
                <a:ea typeface="나눔고딕" charset="0"/>
              </a:rPr>
              <a:t>미확인</a:t>
            </a:r>
            <a:r>
              <a:rPr lang="ko-KR" altLang="en-US">
                <a:latin typeface="나눔고딕" charset="0"/>
                <a:ea typeface="나눔고딕" charset="0"/>
              </a:rPr>
              <a:t> </a:t>
            </a:r>
            <a:r>
              <a:rPr lang="ko-KR" altLang="en-US">
                <a:latin typeface="나눔고딕" charset="0"/>
                <a:ea typeface="나눔고딕" charset="0"/>
              </a:rPr>
              <a:t>드론</a:t>
            </a:r>
            <a:r>
              <a:rPr lang="ko-KR" altLang="en-US">
                <a:latin typeface="나눔고딕" charset="0"/>
                <a:ea typeface="나눔고딕" charset="0"/>
              </a:rPr>
              <a:t> </a:t>
            </a:r>
            <a:r>
              <a:rPr lang="ko-KR" altLang="en-US">
                <a:latin typeface="나눔고딕" charset="0"/>
                <a:ea typeface="나눔고딕" charset="0"/>
              </a:rPr>
              <a:t>식별</a:t>
            </a:r>
            <a:endParaRPr lang="ko-KR" altLang="en-US">
              <a:latin typeface="나눔고딕" charset="0"/>
              <a:ea typeface="나눔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 rot="0">
            <a:off x="4072890" y="6439535"/>
            <a:ext cx="4410710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800">
                <a:latin typeface="나눔고딕" charset="0"/>
                <a:ea typeface="나눔고딕" charset="0"/>
              </a:rPr>
              <a:t>3.</a:t>
            </a:r>
            <a:r>
              <a:rPr lang="ko-KR" altLang="en-US">
                <a:latin typeface="나눔고딕" charset="0"/>
                <a:ea typeface="나눔고딕" charset="0"/>
              </a:rPr>
              <a:t> 미확인 드론으로 추적용 드론을 보낸다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540385" y="1163320"/>
            <a:ext cx="3851910" cy="4324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목표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pic>
        <p:nvPicPr>
          <p:cNvPr id="18" name="그림 17" descr="/Users/gomuseo/Library/Group Containers/L48J367XN4.com.infraware.PolarisOffice/EngineTemp/47856/image11.jpe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435"/>
          <a:stretch>
            <a:fillRect/>
          </a:stretch>
        </p:blipFill>
        <p:spPr>
          <a:xfrm rot="0">
            <a:off x="9381490" y="2303145"/>
            <a:ext cx="2038349" cy="2030095"/>
          </a:xfrm>
          <a:prstGeom prst="rect"/>
          <a:noFill/>
        </p:spPr>
      </p:pic>
      <p:cxnSp>
        <p:nvCxnSpPr>
          <p:cNvPr id="27" name="연결선: 구부러짐 26"/>
          <p:cNvCxnSpPr>
            <a:cxnSpLocks/>
          </p:cNvCxnSpPr>
          <p:nvPr/>
        </p:nvCxnSpPr>
        <p:spPr>
          <a:xfrm rot="10800000">
            <a:off x="6277610" y="3317875"/>
            <a:ext cx="2825115" cy="679450"/>
          </a:xfrm>
          <a:prstGeom prst="curvedConnector3">
            <a:avLst>
              <a:gd name="adj1" fmla="val 50000"/>
            </a:avLst>
          </a:prstGeom>
          <a:ln w="19050" cap="flat" cmpd="sng">
            <a:prstDash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텍스트 상자 2"/>
          <p:cNvSpPr txBox="1">
            <a:spLocks/>
          </p:cNvSpPr>
          <p:nvPr/>
        </p:nvSpPr>
        <p:spPr>
          <a:xfrm rot="0">
            <a:off x="8482330" y="5648325"/>
            <a:ext cx="352425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800" cap="none" i="0" b="1" strike="noStrike">
                <a:latin typeface="맑은 고딕" charset="0"/>
                <a:ea typeface="맑은 고딕" charset="0"/>
              </a:rPr>
              <a:t>최종적으로</a:t>
            </a:r>
            <a:r>
              <a:rPr lang="ko-KR" altLang="en-US" sz="1800" cap="none" i="0" b="1" strike="noStrike">
                <a:latin typeface="맑은 고딕" charset="0"/>
                <a:ea typeface="맑은 고딕" charset="0"/>
              </a:rPr>
              <a:t> </a:t>
            </a:r>
            <a:r>
              <a:rPr lang="ko-KR" altLang="en-US" sz="1800" cap="none" i="0" b="1" strike="noStrike">
                <a:latin typeface="맑은 고딕" charset="0"/>
                <a:ea typeface="맑은 고딕" charset="0"/>
              </a:rPr>
              <a:t>감시정찰을</a:t>
            </a:r>
            <a:r>
              <a:rPr lang="ko-KR" altLang="en-US" sz="1800" cap="none" i="0" b="1" strike="noStrike">
                <a:latin typeface="맑은 고딕" charset="0"/>
                <a:ea typeface="맑은 고딕" charset="0"/>
              </a:rPr>
              <a:t> </a:t>
            </a:r>
            <a:r>
              <a:rPr lang="ko-KR" altLang="en-US" sz="1800" cap="none" i="0" b="1" strike="noStrike">
                <a:latin typeface="맑은 고딕" charset="0"/>
                <a:ea typeface="맑은 고딕" charset="0"/>
              </a:rPr>
              <a:t>위한</a:t>
            </a:r>
            <a:r>
              <a:rPr lang="ko-KR" altLang="en-US" sz="1800" cap="none" i="0" b="1" strike="noStrike">
                <a:latin typeface="맑은 고딕" charset="0"/>
                <a:ea typeface="맑은 고딕" charset="0"/>
              </a:rPr>
              <a:t> </a:t>
            </a:r>
            <a:r>
              <a:rPr lang="ko-KR" altLang="en-US" sz="1800" cap="none" i="0" b="1" strike="noStrike">
                <a:latin typeface="맑은 고딕" charset="0"/>
                <a:ea typeface="맑은 고딕" charset="0"/>
              </a:rPr>
              <a:t>안티드론</a:t>
            </a:r>
            <a:r>
              <a:rPr lang="ko-KR" altLang="en-US" sz="1800" cap="none" i="0" b="1" strike="noStrike">
                <a:latin typeface="맑은 고딕" charset="0"/>
                <a:ea typeface="맑은 고딕" charset="0"/>
              </a:rPr>
              <a:t> 시스템 구축</a:t>
            </a:r>
            <a:endParaRPr lang="ko-KR" altLang="en-US" sz="1800" cap="none" i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1"/>
          <p:cNvSpPr txBox="1">
            <a:spLocks/>
          </p:cNvSpPr>
          <p:nvPr/>
        </p:nvSpPr>
        <p:spPr>
          <a:xfrm rot="0">
            <a:off x="4487545" y="3536950"/>
            <a:ext cx="26460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객체</a:t>
            </a:r>
            <a:r>
              <a:rPr sz="1800" b="1">
                <a:latin typeface="나눔고딕" charset="0"/>
                <a:ea typeface="나눔고딕" charset="0"/>
              </a:rPr>
              <a:t> 검출</a:t>
            </a:r>
            <a:r>
              <a:rPr sz="1800" b="1">
                <a:latin typeface="나눔고딕" charset="0"/>
                <a:ea typeface="나눔고딕" charset="0"/>
              </a:rPr>
              <a:t>(연구내용</a:t>
            </a:r>
            <a:r>
              <a:rPr sz="1800" b="1">
                <a:latin typeface="나눔고딕" charset="0"/>
                <a:ea typeface="나눔고딕" charset="0"/>
              </a:rPr>
              <a:t>1)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30" name="텍스트 상자 5"/>
          <p:cNvSpPr txBox="1">
            <a:spLocks/>
          </p:cNvSpPr>
          <p:nvPr/>
        </p:nvSpPr>
        <p:spPr>
          <a:xfrm rot="0">
            <a:off x="4287520" y="4867275"/>
            <a:ext cx="221170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드론</a:t>
            </a:r>
            <a:r>
              <a:rPr sz="1800" b="1">
                <a:latin typeface="나눔고딕" charset="0"/>
                <a:ea typeface="나눔고딕" charset="0"/>
              </a:rPr>
              <a:t> 출동 및 트래킹</a:t>
            </a: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(연구내용3)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31" name="텍스트 상자 32"/>
          <p:cNvSpPr txBox="1">
            <a:spLocks/>
          </p:cNvSpPr>
          <p:nvPr/>
        </p:nvSpPr>
        <p:spPr>
          <a:xfrm rot="0">
            <a:off x="1079500" y="4093210"/>
            <a:ext cx="29013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경로</a:t>
            </a:r>
            <a:r>
              <a:rPr sz="1800" b="1">
                <a:latin typeface="나눔고딕" charset="0"/>
                <a:ea typeface="나눔고딕" charset="0"/>
              </a:rPr>
              <a:t> 예측</a:t>
            </a: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(연구내용</a:t>
            </a:r>
            <a:r>
              <a:rPr sz="1800" b="1">
                <a:latin typeface="나눔고딕" charset="0"/>
                <a:ea typeface="나눔고딕" charset="0"/>
              </a:rPr>
              <a:t>4</a:t>
            </a:r>
            <a:r>
              <a:rPr sz="1800" b="1">
                <a:latin typeface="나눔고딕" charset="0"/>
                <a:ea typeface="나눔고딕" charset="0"/>
              </a:rPr>
              <a:t>)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  <p:sp>
        <p:nvSpPr>
          <p:cNvPr id="32" name="텍스트 상자 2"/>
          <p:cNvSpPr txBox="1">
            <a:spLocks/>
          </p:cNvSpPr>
          <p:nvPr/>
        </p:nvSpPr>
        <p:spPr>
          <a:xfrm rot="0">
            <a:off x="4483100" y="3910965"/>
            <a:ext cx="27546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b="1">
                <a:latin typeface="나눔고딕" charset="0"/>
                <a:ea typeface="나눔고딕" charset="0"/>
              </a:rPr>
              <a:t>거리</a:t>
            </a:r>
            <a:r>
              <a:rPr sz="1800" b="1">
                <a:latin typeface="나눔고딕" charset="0"/>
                <a:ea typeface="나눔고딕" charset="0"/>
              </a:rPr>
              <a:t> 추정</a:t>
            </a:r>
            <a:r>
              <a:rPr sz="1800" b="1">
                <a:latin typeface="나눔고딕" charset="0"/>
                <a:ea typeface="나눔고딕" charset="0"/>
              </a:rPr>
              <a:t>(연구내용</a:t>
            </a:r>
            <a:r>
              <a:rPr sz="1800" b="1">
                <a:latin typeface="나눔고딕" charset="0"/>
                <a:ea typeface="나눔고딕" charset="0"/>
              </a:rPr>
              <a:t>2)</a:t>
            </a:r>
            <a:endParaRPr lang="ko-KR" altLang="en-US" sz="18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1346835" y="1417320"/>
            <a:ext cx="226631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200" cap="none" i="0" b="0" strike="noStrike">
                <a:latin typeface="나눔고딕" charset="0"/>
                <a:ea typeface="나눔고딕" charset="0"/>
              </a:rPr>
              <a:t>연구</a:t>
            </a:r>
            <a:r>
              <a:rPr sz="2200" cap="none" i="0" b="0" strike="noStrike">
                <a:latin typeface="나눔고딕" charset="0"/>
                <a:ea typeface="나눔고딕" charset="0"/>
              </a:rPr>
              <a:t> 내용</a:t>
            </a:r>
            <a:r>
              <a:rPr sz="2200" cap="none" i="0" b="0" strike="noStrike">
                <a:latin typeface="나눔고딕" charset="0"/>
                <a:ea typeface="나눔고딕" charset="0"/>
              </a:rPr>
              <a:t> 요약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29005" y="2266950"/>
          <a:ext cx="10441940" cy="434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170"/>
                <a:gridCol w="8700770"/>
              </a:tblGrid>
              <a:tr h="78994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3월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  <a:cs typeface="+mn-cs"/>
                      </a:endParaRPr>
                    </a:p>
                  </a:txBody>
                  <a:tcPr marL="91440" marR="91440" marT="45720" marB="4572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단안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카메라를 이용한 드론 트래킹 관련 기술 정보 수집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7696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4월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Yolo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를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이용한 드론 탐지 모델 학습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객체를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탐지할때 나오는 바운딩 박스를 이용한 거리추정 연구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적용후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문제점 발견 및 해결방안 연구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7696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5월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모델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재학습 및 최적화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좌표와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거리값을 이용한 드론 트래킹 연구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트래킹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기술 구현 및 실험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0017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6월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  <a:cs typeface="+mn-cs"/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하계종합학술발표회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논문작성 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단안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카메라 기반의 드론 검출 및 측위에 관한 연구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YOLOv7</a:t>
                      </a:r>
                      <a:r>
                        <a:rPr lang="en-US" altLang="ko-KR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기반 드론 경로 예측에 관한 연구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  <a:p>
                      <a:pPr marL="228600" indent="-228600" latinLnBrk="0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  <a:cs typeface="+mn-cs"/>
                        </a:rPr>
                        <a:t>적</a:t>
                      </a:r>
                      <a:r>
                        <a:rPr lang="ko-KR" altLang="en-US" sz="1800" kern="1200" i="0" b="0">
                          <a:solidFill>
                            <a:schemeClr val="tx1"/>
                          </a:solidFill>
                          <a:latin typeface="Gulim" charset="0"/>
                          <a:ea typeface="Gulim" charset="0"/>
                        </a:rPr>
                        <a:t> 드론 대응을 위한 드론 추적 알고리즘 구현</a:t>
                      </a:r>
                      <a:endParaRPr lang="ko-KR" altLang="en-US" sz="1800" kern="1200" i="0" b="0">
                        <a:solidFill>
                          <a:schemeClr val="tx1"/>
                        </a:solidFill>
                        <a:latin typeface="Gulim" charset="0"/>
                        <a:ea typeface="Gulim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 rot="0">
            <a:off x="556260" y="1142365"/>
            <a:ext cx="385254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연구내용1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- 객체인식(1/2)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sp>
        <p:nvSpPr>
          <p:cNvPr id="17" name="내용 개체 틀 3"/>
          <p:cNvSpPr txBox="1">
            <a:spLocks/>
          </p:cNvSpPr>
          <p:nvPr>
            <p:ph type="obj" idx="2"/>
          </p:nvPr>
        </p:nvSpPr>
        <p:spPr>
          <a:xfrm rot="0">
            <a:off x="655320" y="4518025"/>
            <a:ext cx="10518140" cy="1148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ko-KR" sz="1900">
                <a:latin typeface="Gulim" charset="0"/>
                <a:ea typeface="Gulim" charset="0"/>
              </a:rPr>
              <a:t>Yolov7</a:t>
            </a:r>
            <a:r>
              <a:rPr lang="ko-KR" altLang="en-US" sz="1900">
                <a:latin typeface="Gulim" charset="0"/>
                <a:ea typeface="Gulim" charset="0"/>
              </a:rPr>
              <a:t> </a:t>
            </a:r>
            <a:r>
              <a:rPr lang="en-US" altLang="ko-KR" sz="1900">
                <a:latin typeface="Gulim" charset="0"/>
                <a:ea typeface="Gulim" charset="0"/>
              </a:rPr>
              <a:t>weight</a:t>
            </a:r>
            <a:endParaRPr lang="ko-KR" altLang="en-US" sz="19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ko-KR" sz="1900">
                <a:latin typeface="Gulim" charset="0"/>
                <a:ea typeface="Gulim" charset="0"/>
              </a:rPr>
              <a:t>map@0.5 : </a:t>
            </a:r>
            <a:r>
              <a:rPr lang="ko-KR" altLang="en-US" sz="1900">
                <a:latin typeface="Gulim" charset="0"/>
                <a:ea typeface="Gulim" charset="0"/>
              </a:rPr>
              <a:t>약 </a:t>
            </a:r>
            <a:r>
              <a:rPr lang="en-US" altLang="ko-KR" sz="1900">
                <a:latin typeface="Gulim" charset="0"/>
                <a:ea typeface="Gulim" charset="0"/>
              </a:rPr>
              <a:t>0.92 map@0.5:0.95 : </a:t>
            </a:r>
            <a:r>
              <a:rPr lang="ko-KR" altLang="en-US" sz="1900">
                <a:latin typeface="Gulim" charset="0"/>
                <a:ea typeface="Gulim" charset="0"/>
              </a:rPr>
              <a:t>약 </a:t>
            </a:r>
            <a:r>
              <a:rPr lang="en-US" altLang="ko-KR" sz="1900">
                <a:latin typeface="Gulim" charset="0"/>
                <a:ea typeface="Gulim" charset="0"/>
              </a:rPr>
              <a:t>0.54</a:t>
            </a:r>
            <a:endParaRPr lang="ko-KR" altLang="en-US" sz="19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1900">
                <a:latin typeface="Gulim" charset="0"/>
                <a:ea typeface="Gulim" charset="0"/>
              </a:rPr>
              <a:t>FPS : 6~7/fps</a:t>
            </a:r>
            <a:endParaRPr lang="ko-KR" altLang="en-US" sz="1900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8" name="그림 4" descr="/Users/gomuseo/Library/Group Containers/L48J367XN4.com.infraware.PolarisOffice/EngineTemp/47856/image1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08990" y="1690370"/>
            <a:ext cx="4882515" cy="1903094"/>
          </a:xfrm>
          <a:prstGeom prst="rect"/>
          <a:noFill/>
        </p:spPr>
      </p:pic>
      <p:pic>
        <p:nvPicPr>
          <p:cNvPr id="19" name="그림 5" descr="/Users/gomuseo/Library/Group Containers/L48J367XN4.com.infraware.PolarisOffice/EngineTemp/47856/image1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63030" y="1530350"/>
            <a:ext cx="4659630" cy="2218690"/>
          </a:xfrm>
          <a:prstGeom prst="rect"/>
          <a:noFill/>
        </p:spPr>
      </p:pic>
      <p:sp>
        <p:nvSpPr>
          <p:cNvPr id="20" name="텍스트 상자 6"/>
          <p:cNvSpPr txBox="1">
            <a:spLocks/>
          </p:cNvSpPr>
          <p:nvPr/>
        </p:nvSpPr>
        <p:spPr>
          <a:xfrm rot="0">
            <a:off x="654050" y="5577840"/>
            <a:ext cx="10517505" cy="82804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ko-KR">
                <a:latin typeface="Gulim" charset="0"/>
                <a:ea typeface="Gulim" charset="0"/>
              </a:rPr>
              <a:t>Yolov7-tiny</a:t>
            </a:r>
            <a:endParaRPr lang="ko-KR" altLang="en-US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>
                <a:latin typeface="Gulim" charset="0"/>
                <a:ea typeface="Gulim" charset="0"/>
              </a:rPr>
              <a:t>map@0.5</a:t>
            </a:r>
            <a:r>
              <a:rPr lang="ko-KR" altLang="en-US">
                <a:latin typeface="Gulim" charset="0"/>
                <a:ea typeface="Gulim" charset="0"/>
              </a:rPr>
              <a:t> : 약 0.88 map@0.5:0.95 : 약 0.52</a:t>
            </a:r>
            <a:endParaRPr lang="ko-KR" altLang="en-US">
              <a:latin typeface="Gulim" charset="0"/>
              <a:ea typeface="Gulim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>
                <a:latin typeface="Gulim" charset="0"/>
                <a:ea typeface="Gulim" charset="0"/>
              </a:rPr>
              <a:t>FPS : 13~15/fps</a:t>
            </a:r>
            <a:endParaRPr lang="ko-KR" altLang="en-US">
              <a:latin typeface="Gulim" charset="0"/>
              <a:ea typeface="Gulim" charset="0"/>
            </a:endParaRPr>
          </a:p>
        </p:txBody>
      </p:sp>
      <p:sp>
        <p:nvSpPr>
          <p:cNvPr id="21" name="텍스트 상자 7"/>
          <p:cNvSpPr txBox="1">
            <a:spLocks/>
          </p:cNvSpPr>
          <p:nvPr/>
        </p:nvSpPr>
        <p:spPr>
          <a:xfrm rot="0">
            <a:off x="843915" y="3763010"/>
            <a:ext cx="10517505" cy="10331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>
                <a:latin typeface="Gulim" charset="0"/>
                <a:ea typeface="Gulim" charset="0"/>
              </a:rPr>
              <a:t>약 </a:t>
            </a:r>
            <a:r>
              <a:rPr lang="en-US" altLang="ko-KR">
                <a:latin typeface="Gulim" charset="0"/>
                <a:ea typeface="Gulim" charset="0"/>
              </a:rPr>
              <a:t>2300</a:t>
            </a:r>
            <a:r>
              <a:rPr lang="ko-KR" altLang="en-US">
                <a:latin typeface="Gulim" charset="0"/>
                <a:ea typeface="Gulim" charset="0"/>
              </a:rPr>
              <a:t>장의 라벨링된 드론 이미지를 </a:t>
            </a:r>
            <a:r>
              <a:rPr lang="en-US" altLang="ko-KR">
                <a:latin typeface="Gulim" charset="0"/>
                <a:ea typeface="Gulim" charset="0"/>
              </a:rPr>
              <a:t>Roboflow</a:t>
            </a:r>
            <a:r>
              <a:rPr lang="ko-KR" altLang="en-US">
                <a:latin typeface="Gulim" charset="0"/>
                <a:ea typeface="Gulim" charset="0"/>
              </a:rPr>
              <a:t>에 업로드해 데이터셋 증강</a:t>
            </a:r>
            <a:r>
              <a:rPr lang="en-US" altLang="ko-KR">
                <a:latin typeface="Gulim" charset="0"/>
                <a:ea typeface="Gulim" charset="0"/>
              </a:rPr>
              <a:t>, </a:t>
            </a:r>
            <a:r>
              <a:rPr lang="ko-KR" altLang="en-US">
                <a:latin typeface="Gulim" charset="0"/>
                <a:ea typeface="Gulim" charset="0"/>
              </a:rPr>
              <a:t>전처리를 하여</a:t>
            </a:r>
            <a:r>
              <a:rPr lang="en-US" altLang="ko-KR">
                <a:latin typeface="Gulim" charset="0"/>
                <a:ea typeface="Gulim" charset="0"/>
              </a:rPr>
              <a:t> </a:t>
            </a:r>
            <a:r>
              <a:rPr lang="en-US" altLang="ko-KR" b="0">
                <a:latin typeface="Gulim" charset="0"/>
                <a:ea typeface="Gulim" charset="0"/>
              </a:rPr>
              <a:t>Key</a:t>
            </a:r>
            <a:r>
              <a:rPr lang="ko-KR" altLang="en-US" b="0">
                <a:latin typeface="Gulim" charset="0"/>
                <a:ea typeface="Gulim" charset="0"/>
              </a:rPr>
              <a:t>값을 </a:t>
            </a:r>
            <a:r>
              <a:rPr lang="ko-KR" altLang="en-US" sz="1800" b="0">
                <a:latin typeface="Gulim" charset="0"/>
                <a:ea typeface="Gulim" charset="0"/>
              </a:rPr>
              <a:t>받은후</a:t>
            </a:r>
            <a:r>
              <a:rPr lang="ko-KR" altLang="en-US" b="0">
                <a:latin typeface="Gulim" charset="0"/>
                <a:ea typeface="Gulim" charset="0"/>
              </a:rPr>
              <a:t> 다운로드 진행해 학습을 진행</a:t>
            </a:r>
            <a:endParaRPr lang="ko-KR" altLang="en-US" b="0">
              <a:latin typeface="Gulim" charset="0"/>
              <a:ea typeface="Guli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 rot="0">
            <a:off x="556260" y="1253490"/>
            <a:ext cx="385254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연구내용1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- 객체인식(2/2)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sp>
        <p:nvSpPr>
          <p:cNvPr id="17" name="내용 개체 틀 9"/>
          <p:cNvSpPr txBox="1">
            <a:spLocks/>
          </p:cNvSpPr>
          <p:nvPr>
            <p:ph type="obj" idx="2"/>
          </p:nvPr>
        </p:nvSpPr>
        <p:spPr>
          <a:xfrm rot="0">
            <a:off x="406400" y="4234815"/>
            <a:ext cx="8442325" cy="21793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Gulim" charset="0"/>
                <a:ea typeface="Gulim" charset="0"/>
              </a:rPr>
              <a:t>전에</a:t>
            </a:r>
            <a:r>
              <a:rPr lang="ko-KR" altLang="en-US" sz="1800">
                <a:latin typeface="Gulim" charset="0"/>
                <a:ea typeface="Gulim" charset="0"/>
              </a:rPr>
              <a:t> 학습시킨 </a:t>
            </a:r>
            <a:r>
              <a:rPr lang="en-US" altLang="ko-KR" sz="1800">
                <a:latin typeface="Gulim" charset="0"/>
                <a:ea typeface="Gulim" charset="0"/>
              </a:rPr>
              <a:t>pt</a:t>
            </a:r>
            <a:r>
              <a:rPr lang="ko-KR" altLang="en-US" sz="1800">
                <a:latin typeface="Gulim" charset="0"/>
                <a:ea typeface="Gulim" charset="0"/>
              </a:rPr>
              <a:t>파일을</a:t>
            </a:r>
            <a:r>
              <a:rPr lang="en-US" altLang="ko-KR" sz="1800">
                <a:latin typeface="Gulim" charset="0"/>
                <a:ea typeface="Gulim" charset="0"/>
              </a:rPr>
              <a:t> </a:t>
            </a:r>
            <a:r>
              <a:rPr lang="ko-KR" altLang="en-US" sz="1800">
                <a:latin typeface="Gulim" charset="0"/>
                <a:ea typeface="Gulim" charset="0"/>
              </a:rPr>
              <a:t>이용해 유튜브 드론 영상으로 테스트를 진행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Gulim" charset="0"/>
                <a:ea typeface="Gulim" charset="0"/>
              </a:rPr>
              <a:t>후방에</a:t>
            </a:r>
            <a:r>
              <a:rPr lang="ko-KR" altLang="en-US" sz="1800">
                <a:latin typeface="Gulim" charset="0"/>
                <a:ea typeface="Gulim" charset="0"/>
              </a:rPr>
              <a:t> 나무 등 화면 복잡도를 올리는 요소들이 존재할 때 탐지율이 떨어짐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Gulim" charset="0"/>
                <a:ea typeface="Gulim" charset="0"/>
              </a:rPr>
              <a:t>또한</a:t>
            </a:r>
            <a:r>
              <a:rPr lang="ko-KR" altLang="en-US" sz="1800">
                <a:latin typeface="Gulim" charset="0"/>
                <a:ea typeface="Gulim" charset="0"/>
              </a:rPr>
              <a:t> 실시간 영상인식 과정에서 </a:t>
            </a:r>
            <a:r>
              <a:rPr lang="en-US" altLang="ko-KR" sz="1800">
                <a:latin typeface="Gulim" charset="0"/>
                <a:ea typeface="Gulim" charset="0"/>
              </a:rPr>
              <a:t>fps</a:t>
            </a:r>
            <a:r>
              <a:rPr lang="ko-KR" altLang="en-US" sz="1800">
                <a:latin typeface="Gulim" charset="0"/>
                <a:ea typeface="Gulim" charset="0"/>
              </a:rPr>
              <a:t>가 매우 느리게 나와 사용할 모델에 대해 </a:t>
            </a:r>
            <a:r>
              <a:rPr lang="ko-KR" altLang="en-US" sz="1800">
                <a:latin typeface="Gulim" charset="0"/>
                <a:ea typeface="Gulim" charset="0"/>
              </a:rPr>
              <a:t>추가적인</a:t>
            </a:r>
            <a:r>
              <a:rPr lang="ko-KR" altLang="en-US" sz="1800">
                <a:latin typeface="Gulim" charset="0"/>
                <a:ea typeface="Gulim" charset="0"/>
              </a:rPr>
              <a:t> 학습을 진행할 계획에 있음</a:t>
            </a:r>
            <a:endParaRPr lang="ko-KR" altLang="en-US" sz="1800">
              <a:latin typeface="Gulim" charset="0"/>
              <a:ea typeface="Gulim" charset="0"/>
            </a:endParaRPr>
          </a:p>
        </p:txBody>
      </p:sp>
      <p:pic>
        <p:nvPicPr>
          <p:cNvPr id="18" name="비디오 10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33510" y="1282065"/>
            <a:ext cx="3002915" cy="51320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 rot="0">
            <a:off x="545465" y="1078230"/>
            <a:ext cx="385254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연구내용2</a:t>
            </a:r>
            <a:r>
              <a:rPr lang="ko-KR" altLang="en-US" sz="2200" cap="none" i="0" b="0" strike="noStrike">
                <a:latin typeface="나눔고딕" charset="0"/>
                <a:ea typeface="나눔고딕" charset="0"/>
              </a:rPr>
              <a:t> - 거리추정(1/2)</a:t>
            </a:r>
            <a:endParaRPr lang="ko-KR" altLang="en-US" sz="2200" cap="none" i="0" b="0" strike="noStrike">
              <a:latin typeface="나눔고딕" charset="0"/>
              <a:ea typeface="나눔고딕" charset="0"/>
            </a:endParaRPr>
          </a:p>
        </p:txBody>
      </p:sp>
      <p:sp>
        <p:nvSpPr>
          <p:cNvPr id="19" name="내용 개체 틀 11"/>
          <p:cNvSpPr txBox="1">
            <a:spLocks/>
          </p:cNvSpPr>
          <p:nvPr>
            <p:ph type="obj" idx="3"/>
          </p:nvPr>
        </p:nvSpPr>
        <p:spPr>
          <a:xfrm rot="0">
            <a:off x="827405" y="2108200"/>
            <a:ext cx="10516870" cy="1558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Gulim" charset="0"/>
                <a:ea typeface="Gulim" charset="0"/>
              </a:rPr>
              <a:t>객체인식에</a:t>
            </a:r>
            <a:r>
              <a:rPr lang="ko-KR" altLang="en-US" sz="1800">
                <a:latin typeface="Gulim" charset="0"/>
                <a:ea typeface="Gulim" charset="0"/>
              </a:rPr>
              <a:t> 나오는 바운딩 박스를 이용해 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Gulim" charset="0"/>
                <a:ea typeface="Gulim" charset="0"/>
              </a:rPr>
              <a:t>카메라의</a:t>
            </a:r>
            <a:r>
              <a:rPr lang="ko-KR" altLang="en-US" sz="1800">
                <a:latin typeface="Gulim" charset="0"/>
                <a:ea typeface="Gulim" charset="0"/>
              </a:rPr>
              <a:t> 초점 거리</a:t>
            </a:r>
            <a:r>
              <a:rPr lang="en-US" altLang="ko-KR" sz="1800">
                <a:latin typeface="Gulim" charset="0"/>
                <a:ea typeface="Gulim" charset="0"/>
              </a:rPr>
              <a:t>(focal length)</a:t>
            </a:r>
            <a:r>
              <a:rPr lang="ko-KR" altLang="en-US" sz="1800">
                <a:latin typeface="Gulim" charset="0"/>
                <a:ea typeface="Gulim" charset="0"/>
              </a:rPr>
              <a:t>와 드론의 실제 너비</a:t>
            </a:r>
            <a:r>
              <a:rPr lang="en-US" altLang="ko-KR" sz="1800">
                <a:latin typeface="Gulim" charset="0"/>
                <a:ea typeface="Gulim" charset="0"/>
              </a:rPr>
              <a:t>(known width)</a:t>
            </a:r>
            <a:r>
              <a:rPr lang="ko-KR" altLang="en-US" sz="1800">
                <a:latin typeface="Gulim" charset="0"/>
                <a:ea typeface="Gulim" charset="0"/>
              </a:rPr>
              <a:t>를 </a:t>
            </a:r>
            <a:endParaRPr lang="ko-KR" altLang="en-US" sz="1800">
              <a:latin typeface="Gulim" charset="0"/>
              <a:ea typeface="Gulim" charset="0"/>
            </a:endParaRPr>
          </a:p>
          <a:p>
            <a: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Gulim" charset="0"/>
                <a:ea typeface="Gulim" charset="0"/>
              </a:rPr>
              <a:t>이용한</a:t>
            </a:r>
            <a:r>
              <a:rPr lang="ko-KR" altLang="en-US" sz="1800">
                <a:latin typeface="Gulim" charset="0"/>
                <a:ea typeface="Gulim" charset="0"/>
              </a:rPr>
              <a:t> </a:t>
            </a:r>
            <a:r>
              <a:rPr lang="en-US" altLang="ko-KR" sz="1800">
                <a:solidFill>
                  <a:schemeClr val="accent1">
                    <a:lumMod val="75000"/>
                  </a:schemeClr>
                </a:solidFill>
                <a:latin typeface="Gulim" charset="0"/>
                <a:ea typeface="Gulim" charset="0"/>
              </a:rPr>
              <a:t>(known_width * focal_length) / bbox_width </a:t>
            </a:r>
            <a:r>
              <a:rPr lang="ko-KR" altLang="en-US" sz="1800">
                <a:latin typeface="Gulim" charset="0"/>
                <a:ea typeface="Gulim" charset="0"/>
              </a:rPr>
              <a:t>공식을 활용</a:t>
            </a:r>
            <a:endParaRPr lang="ko-KR" altLang="en-US" sz="1800">
              <a:latin typeface="Gulim" charset="0"/>
              <a:ea typeface="Gulim" charset="0"/>
            </a:endParaRPr>
          </a:p>
        </p:txBody>
      </p:sp>
      <p:pic>
        <p:nvPicPr>
          <p:cNvPr id="20" name="그림 12" descr="/Users/gomuseo/Library/Group Containers/L48J367XN4.com.infraware.PolarisOffice/EngineTemp/47856/image1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386580" y="3683634"/>
            <a:ext cx="3008630" cy="2242820"/>
          </a:xfrm>
          <a:prstGeom prst="rect"/>
          <a:noFill/>
        </p:spPr>
      </p:pic>
      <p:pic>
        <p:nvPicPr>
          <p:cNvPr id="21" name="그림 13" descr="/Users/gomuseo/Library/Group Containers/L48J367XN4.com.infraware.PolarisOffice/EngineTemp/47856/image1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82245" y="3683634"/>
            <a:ext cx="4205605" cy="2144395"/>
          </a:xfrm>
          <a:prstGeom prst="rect"/>
          <a:noFill/>
        </p:spPr>
      </p:pic>
      <p:pic>
        <p:nvPicPr>
          <p:cNvPr id="22" name="그림 14" descr="/Users/gomuseo/Library/Group Containers/L48J367XN4.com.infraware.PolarisOffice/EngineTemp/47856/image1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43"/>
          <a:stretch>
            <a:fillRect/>
          </a:stretch>
        </p:blipFill>
        <p:spPr>
          <a:xfrm rot="0">
            <a:off x="7607935" y="3683634"/>
            <a:ext cx="4117340" cy="2475230"/>
          </a:xfrm>
          <a:prstGeom prst="rect"/>
          <a:noFill/>
        </p:spPr>
      </p:pic>
      <p:sp>
        <p:nvSpPr>
          <p:cNvPr id="23" name="텍스트 상자 15"/>
          <p:cNvSpPr txBox="1">
            <a:spLocks/>
          </p:cNvSpPr>
          <p:nvPr/>
        </p:nvSpPr>
        <p:spPr>
          <a:xfrm rot="0">
            <a:off x="827405" y="6416040"/>
            <a:ext cx="9759315" cy="3708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800">
                <a:latin typeface="Gulim" charset="0"/>
                <a:ea typeface="Gulim" charset="0"/>
              </a:rPr>
              <a:t>카메라</a:t>
            </a:r>
            <a:r>
              <a:rPr lang="ko-KR" altLang="en-US">
                <a:latin typeface="Gulim" charset="0"/>
                <a:ea typeface="Gulim" charset="0"/>
              </a:rPr>
              <a:t> 초점거리는 카메라 캘리브레이션을 이용해 값을 구했다</a:t>
            </a:r>
            <a:r>
              <a:rPr lang="en-US" altLang="ko-KR">
                <a:latin typeface="Gulim" charset="0"/>
                <a:ea typeface="Gulim" charset="0"/>
              </a:rPr>
              <a:t>.</a:t>
            </a:r>
            <a:endParaRPr lang="ko-KR" altLang="en-US">
              <a:latin typeface="Gulim" charset="0"/>
              <a:ea typeface="Guli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Macintosh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19</Pages>
  <Paragraphs>154</Paragraphs>
  <Words>1023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노 호성</dc:creator>
  <cp:lastModifiedBy>rhantj</cp:lastModifiedBy>
  <dc:title>PowerPoint 프레젠테이션</dc:title>
  <dcterms:modified xsi:type="dcterms:W3CDTF">2023-06-13T05:28:53Z</dcterms:modified>
</cp:coreProperties>
</file>